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f2c795d5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f2c795d5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f2c795d5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f2c795d5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0b47544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0b47544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381dfa47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6381dfa47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381dfa47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6381dfa47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381dfa47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6381dfa47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381dfa47c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381dfa47c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381dfa47c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6381dfa47c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1 5  3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2^5 2^3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2  32  8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 42,  32/42, 8/42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381dfa47c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381dfa47c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381dfa47c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381dfa47c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fa3474b9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fa3474b9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381dfa47c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6381dfa47c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381dfa47c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6381dfa47c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381dfa47c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6381dfa47c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6381dfa47c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6381dfa47c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0030730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0030730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0030730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70030730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00307300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00307300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00307300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0030730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00307300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700307300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00307300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00307300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fa3474b9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fa3474b9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00307300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00307300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0b47544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0b47544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0b475442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70b475442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0b475442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70b475442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0b475442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70b47544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0b475442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70b475442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0b475442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70b475442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0b475442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70b475442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0b475442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70b475442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70b475442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70b475442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0b47544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0b47544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0b475442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70b475442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0b475442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70b475442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70b475442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70b475442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0b475442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0b475442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70b475442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70b475442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70b475442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70b475442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70b475442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70b475442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70b475442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70b475442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0b475442f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70b475442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70b475442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70b475442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0b475442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0b475442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70b475442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70b475442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70b475442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70b475442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f2c795d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f2c795d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f2c795d5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f2c795d5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2c795d5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f2c795d5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f2c795d50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f2c795d50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hyperlink" Target="https://cs231n.github.io/convolutional-networks/" TargetMode="External"/><Relationship Id="rId5" Type="http://schemas.openxmlformats.org/officeDocument/2006/relationships/hyperlink" Target="https://pytorch.org/docs/stable/generated/torch.nn.Conv2d.html#torch.nn.Conv2d" TargetMode="External"/><Relationship Id="rId6" Type="http://schemas.openxmlformats.org/officeDocument/2006/relationships/hyperlink" Target="https://pytorch.org/docs/stable/generated/torch.nn.functional.conv2d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s231n.github.io/convolutional-networks/" TargetMode="External"/><Relationship Id="rId4" Type="http://schemas.openxmlformats.org/officeDocument/2006/relationships/hyperlink" Target="https://pytorch.org/docs/stable/nn.html" TargetMode="External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hyperlink" Target="https://arxiv.org/abs/1409.155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hyperlink" Target="https://arxiv.org/abs/1512.0338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hyperlink" Target="https://arxiv.org/abs/1505.04597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ytorch.org/hub/pytorch_vision_vgg/" TargetMode="External"/><Relationship Id="rId4" Type="http://schemas.openxmlformats.org/officeDocument/2006/relationships/hyperlink" Target="https://pytorch.org/hub/" TargetMode="External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ytorch.org/tutorials/beginner/basics/data_tutorial.html" TargetMode="External"/><Relationship Id="rId4" Type="http://schemas.openxmlformats.org/officeDocument/2006/relationships/hyperlink" Target="https://pytorch.org/tutorials/beginner/basics/transforms_tutorial.html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ytorch.org/tutorials/beginner/basics/data_tutorial.html" TargetMode="External"/><Relationship Id="rId4" Type="http://schemas.openxmlformats.org/officeDocument/2006/relationships/hyperlink" Target="https://pytorch.org/tutorials/beginner/basics/transforms_tutorial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utorials.pytorch.kr/beginner/blitz/cifar10_tutorial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55.png"/><Relationship Id="rId8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ceedings.neurips.cc/paper_files/paper/2017/file/3f5ee243547dee91fbd053c1c4a845aa-Paper.pdf" TargetMode="External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roceedings.neurips.cc/paper_files/paper/2017/file/3f5ee243547dee91fbd053c1c4a845aa-Paper.pdf" TargetMode="External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pytorch.org/docs/stable/generated/torch.nn.Transformer.html" TargetMode="External"/><Relationship Id="rId4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openreview.net/forum?id=YicbFdNTTy" TargetMode="External"/><Relationship Id="rId4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pytorch.org/hub/huggingface_pytorch-transformers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huggingface.co/model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utorials.pytorch.kr/beginner/blitz/autograd_tutorial.htm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Pytorch 튜토리얼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메타코드 딥러닝 D9 강좌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멘토 : 조선우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Algorithm Basics (1)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8803" l="0" r="0" t="2981"/>
          <a:stretch/>
        </p:blipFill>
        <p:spPr>
          <a:xfrm>
            <a:off x="2219225" y="1261825"/>
            <a:ext cx="6138126" cy="368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311700" y="1152475"/>
            <a:ext cx="2621900" cy="32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딥러닝 코드 기본 구성</a:t>
            </a:r>
            <a:endParaRPr/>
          </a:p>
        </p:txBody>
      </p:sp>
      <p:grpSp>
        <p:nvGrpSpPr>
          <p:cNvPr id="144" name="Google Shape;144;p23"/>
          <p:cNvGrpSpPr/>
          <p:nvPr/>
        </p:nvGrpSpPr>
        <p:grpSpPr>
          <a:xfrm>
            <a:off x="3121900" y="1277150"/>
            <a:ext cx="4922400" cy="505500"/>
            <a:chOff x="3121900" y="1277150"/>
            <a:chExt cx="4922400" cy="505500"/>
          </a:xfrm>
        </p:grpSpPr>
        <p:sp>
          <p:nvSpPr>
            <p:cNvPr id="145" name="Google Shape;145;p23"/>
            <p:cNvSpPr/>
            <p:nvPr/>
          </p:nvSpPr>
          <p:spPr>
            <a:xfrm>
              <a:off x="3121900" y="1312625"/>
              <a:ext cx="168600" cy="3369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671800" y="1277150"/>
              <a:ext cx="4372500" cy="505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데이터 불러오는 코드들 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데이터 셋 별로 각 데이터로더 정의</a:t>
              </a:r>
              <a:endParaRPr sz="1200"/>
            </a:p>
          </p:txBody>
        </p:sp>
        <p:cxnSp>
          <p:nvCxnSpPr>
            <p:cNvPr id="147" name="Google Shape;147;p23"/>
            <p:cNvCxnSpPr>
              <a:stCxn id="145" idx="2"/>
              <a:endCxn id="146" idx="1"/>
            </p:cNvCxnSpPr>
            <p:nvPr/>
          </p:nvCxnSpPr>
          <p:spPr>
            <a:xfrm>
              <a:off x="3290500" y="1481075"/>
              <a:ext cx="381300" cy="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8" name="Google Shape;148;p23"/>
          <p:cNvGrpSpPr/>
          <p:nvPr/>
        </p:nvGrpSpPr>
        <p:grpSpPr>
          <a:xfrm>
            <a:off x="3121900" y="1855275"/>
            <a:ext cx="4922400" cy="572700"/>
            <a:chOff x="3121900" y="1855275"/>
            <a:chExt cx="4922400" cy="572700"/>
          </a:xfrm>
        </p:grpSpPr>
        <p:sp>
          <p:nvSpPr>
            <p:cNvPr id="149" name="Google Shape;149;p23"/>
            <p:cNvSpPr/>
            <p:nvPr/>
          </p:nvSpPr>
          <p:spPr>
            <a:xfrm>
              <a:off x="3121900" y="1855275"/>
              <a:ext cx="168600" cy="5727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3671800" y="1924275"/>
              <a:ext cx="4372500" cy="45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학습 loss 에 대한 코드</a:t>
              </a:r>
              <a:endParaRPr/>
            </a:p>
          </p:txBody>
        </p:sp>
        <p:cxnSp>
          <p:nvCxnSpPr>
            <p:cNvPr id="151" name="Google Shape;151;p23"/>
            <p:cNvCxnSpPr/>
            <p:nvPr/>
          </p:nvCxnSpPr>
          <p:spPr>
            <a:xfrm>
              <a:off x="3290500" y="2134875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2" name="Google Shape;152;p23"/>
          <p:cNvGrpSpPr/>
          <p:nvPr/>
        </p:nvGrpSpPr>
        <p:grpSpPr>
          <a:xfrm>
            <a:off x="3121900" y="2560600"/>
            <a:ext cx="4922400" cy="774350"/>
            <a:chOff x="3121900" y="2560600"/>
            <a:chExt cx="4922400" cy="774350"/>
          </a:xfrm>
        </p:grpSpPr>
        <p:sp>
          <p:nvSpPr>
            <p:cNvPr id="153" name="Google Shape;153;p23"/>
            <p:cNvSpPr/>
            <p:nvPr/>
          </p:nvSpPr>
          <p:spPr>
            <a:xfrm>
              <a:off x="3121900" y="2571750"/>
              <a:ext cx="168600" cy="7632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" name="Google Shape;154;p23"/>
            <p:cNvCxnSpPr/>
            <p:nvPr/>
          </p:nvCxnSpPr>
          <p:spPr>
            <a:xfrm>
              <a:off x="3290500" y="2780200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5" name="Google Shape;155;p23"/>
            <p:cNvSpPr/>
            <p:nvPr/>
          </p:nvSpPr>
          <p:spPr>
            <a:xfrm>
              <a:off x="3671800" y="2560600"/>
              <a:ext cx="4372500" cy="32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네트워크 구조에 대한 코드</a:t>
              </a:r>
              <a:endParaRPr sz="1200"/>
            </a:p>
          </p:txBody>
        </p:sp>
      </p:grpSp>
      <p:grpSp>
        <p:nvGrpSpPr>
          <p:cNvPr id="156" name="Google Shape;156;p23"/>
          <p:cNvGrpSpPr/>
          <p:nvPr/>
        </p:nvGrpSpPr>
        <p:grpSpPr>
          <a:xfrm>
            <a:off x="1268200" y="2958100"/>
            <a:ext cx="6776100" cy="625050"/>
            <a:chOff x="1268200" y="2958100"/>
            <a:chExt cx="6776100" cy="625050"/>
          </a:xfrm>
        </p:grpSpPr>
        <p:cxnSp>
          <p:nvCxnSpPr>
            <p:cNvPr id="157" name="Google Shape;157;p23"/>
            <p:cNvCxnSpPr>
              <a:endCxn id="158" idx="1"/>
            </p:cNvCxnSpPr>
            <p:nvPr/>
          </p:nvCxnSpPr>
          <p:spPr>
            <a:xfrm flipH="1" rot="10800000">
              <a:off x="1268200" y="3071350"/>
              <a:ext cx="2403600" cy="5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8" name="Google Shape;158;p23"/>
            <p:cNvSpPr/>
            <p:nvPr/>
          </p:nvSpPr>
          <p:spPr>
            <a:xfrm>
              <a:off x="3671800" y="2958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때 설정하는 옵션들 정의</a:t>
              </a:r>
              <a:endParaRPr sz="1200"/>
            </a:p>
          </p:txBody>
        </p:sp>
      </p:grpSp>
      <p:grpSp>
        <p:nvGrpSpPr>
          <p:cNvPr id="159" name="Google Shape;159;p23"/>
          <p:cNvGrpSpPr/>
          <p:nvPr/>
        </p:nvGrpSpPr>
        <p:grpSpPr>
          <a:xfrm>
            <a:off x="1321600" y="3475600"/>
            <a:ext cx="6722700" cy="462150"/>
            <a:chOff x="1321600" y="3475600"/>
            <a:chExt cx="6722700" cy="462150"/>
          </a:xfrm>
        </p:grpSpPr>
        <p:cxnSp>
          <p:nvCxnSpPr>
            <p:cNvPr id="160" name="Google Shape;160;p23"/>
            <p:cNvCxnSpPr>
              <a:endCxn id="161" idx="1"/>
            </p:cNvCxnSpPr>
            <p:nvPr/>
          </p:nvCxnSpPr>
          <p:spPr>
            <a:xfrm flipH="1" rot="10800000">
              <a:off x="1321600" y="3588850"/>
              <a:ext cx="2350200" cy="3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1" name="Google Shape;161;p23"/>
            <p:cNvSpPr/>
            <p:nvPr/>
          </p:nvSpPr>
          <p:spPr>
            <a:xfrm>
              <a:off x="3671800" y="34756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Inference 코드 </a:t>
              </a:r>
              <a:endParaRPr sz="1200"/>
            </a:p>
          </p:txBody>
        </p:sp>
      </p:grpSp>
      <p:grpSp>
        <p:nvGrpSpPr>
          <p:cNvPr id="162" name="Google Shape;162;p23"/>
          <p:cNvGrpSpPr/>
          <p:nvPr/>
        </p:nvGrpSpPr>
        <p:grpSpPr>
          <a:xfrm>
            <a:off x="1374700" y="3772504"/>
            <a:ext cx="6669600" cy="763200"/>
            <a:chOff x="1374700" y="3772504"/>
            <a:chExt cx="6669600" cy="763200"/>
          </a:xfrm>
        </p:grpSpPr>
        <p:sp>
          <p:nvSpPr>
            <p:cNvPr id="163" name="Google Shape;163;p23"/>
            <p:cNvSpPr/>
            <p:nvPr/>
          </p:nvSpPr>
          <p:spPr>
            <a:xfrm>
              <a:off x="3671800" y="3772504"/>
              <a:ext cx="4372500" cy="7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코드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모델, 데이터로더 input 으로 받음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Loss, Optimizer 정의해서 epoch 돌리며 학습 진행 </a:t>
              </a:r>
              <a:endParaRPr sz="1200"/>
            </a:p>
          </p:txBody>
        </p:sp>
        <p:cxnSp>
          <p:nvCxnSpPr>
            <p:cNvPr id="164" name="Google Shape;164;p23"/>
            <p:cNvCxnSpPr>
              <a:endCxn id="163" idx="1"/>
            </p:cNvCxnSpPr>
            <p:nvPr/>
          </p:nvCxnSpPr>
          <p:spPr>
            <a:xfrm>
              <a:off x="1374700" y="4133104"/>
              <a:ext cx="2297100" cy="2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65" name="Google Shape;165;p23"/>
          <p:cNvGrpSpPr/>
          <p:nvPr/>
        </p:nvGrpSpPr>
        <p:grpSpPr>
          <a:xfrm>
            <a:off x="1303750" y="4283750"/>
            <a:ext cx="6740550" cy="548850"/>
            <a:chOff x="1303750" y="4283750"/>
            <a:chExt cx="6740550" cy="548850"/>
          </a:xfrm>
        </p:grpSpPr>
        <p:cxnSp>
          <p:nvCxnSpPr>
            <p:cNvPr id="166" name="Google Shape;166;p23"/>
            <p:cNvCxnSpPr/>
            <p:nvPr/>
          </p:nvCxnSpPr>
          <p:spPr>
            <a:xfrm>
              <a:off x="1303750" y="4283750"/>
              <a:ext cx="2394600" cy="4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7" name="Google Shape;167;p23"/>
            <p:cNvSpPr/>
            <p:nvPr/>
          </p:nvSpPr>
          <p:spPr>
            <a:xfrm>
              <a:off x="3671800" y="4606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자주 쓰는 함수들 저장하는 함수 : timer, save ckpt, psnr</a:t>
              </a:r>
              <a:endParaRPr sz="12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311700" y="1152475"/>
            <a:ext cx="2621900" cy="32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딥러닝 코드 기본 구성</a:t>
            </a:r>
            <a:endParaRPr/>
          </a:p>
        </p:txBody>
      </p:sp>
      <p:grpSp>
        <p:nvGrpSpPr>
          <p:cNvPr id="174" name="Google Shape;174;p24"/>
          <p:cNvGrpSpPr/>
          <p:nvPr/>
        </p:nvGrpSpPr>
        <p:grpSpPr>
          <a:xfrm>
            <a:off x="3121900" y="1277150"/>
            <a:ext cx="4922400" cy="505500"/>
            <a:chOff x="3121900" y="1277150"/>
            <a:chExt cx="4922400" cy="505500"/>
          </a:xfrm>
        </p:grpSpPr>
        <p:sp>
          <p:nvSpPr>
            <p:cNvPr id="175" name="Google Shape;175;p24"/>
            <p:cNvSpPr/>
            <p:nvPr/>
          </p:nvSpPr>
          <p:spPr>
            <a:xfrm>
              <a:off x="3121900" y="1312625"/>
              <a:ext cx="168600" cy="3369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3671800" y="1277150"/>
              <a:ext cx="4372500" cy="505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데이터 불러오는 코드들 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데이터 셋 별로 각 데이터로더 정의</a:t>
              </a:r>
              <a:endParaRPr sz="1200"/>
            </a:p>
          </p:txBody>
        </p:sp>
        <p:cxnSp>
          <p:nvCxnSpPr>
            <p:cNvPr id="177" name="Google Shape;177;p24"/>
            <p:cNvCxnSpPr>
              <a:stCxn id="175" idx="2"/>
              <a:endCxn id="176" idx="1"/>
            </p:cNvCxnSpPr>
            <p:nvPr/>
          </p:nvCxnSpPr>
          <p:spPr>
            <a:xfrm>
              <a:off x="3290500" y="1481075"/>
              <a:ext cx="381300" cy="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8" name="Google Shape;178;p24"/>
          <p:cNvGrpSpPr/>
          <p:nvPr/>
        </p:nvGrpSpPr>
        <p:grpSpPr>
          <a:xfrm>
            <a:off x="3121900" y="1855275"/>
            <a:ext cx="4922400" cy="572700"/>
            <a:chOff x="3121900" y="1855275"/>
            <a:chExt cx="4922400" cy="572700"/>
          </a:xfrm>
        </p:grpSpPr>
        <p:sp>
          <p:nvSpPr>
            <p:cNvPr id="179" name="Google Shape;179;p24"/>
            <p:cNvSpPr/>
            <p:nvPr/>
          </p:nvSpPr>
          <p:spPr>
            <a:xfrm>
              <a:off x="3121900" y="1855275"/>
              <a:ext cx="168600" cy="5727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671800" y="1924275"/>
              <a:ext cx="4372500" cy="45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학습 loss 에 대한 코드</a:t>
              </a:r>
              <a:endParaRPr/>
            </a:p>
          </p:txBody>
        </p:sp>
        <p:cxnSp>
          <p:nvCxnSpPr>
            <p:cNvPr id="181" name="Google Shape;181;p24"/>
            <p:cNvCxnSpPr/>
            <p:nvPr/>
          </p:nvCxnSpPr>
          <p:spPr>
            <a:xfrm>
              <a:off x="3290500" y="2134875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2" name="Google Shape;182;p24"/>
          <p:cNvGrpSpPr/>
          <p:nvPr/>
        </p:nvGrpSpPr>
        <p:grpSpPr>
          <a:xfrm>
            <a:off x="3121900" y="2560600"/>
            <a:ext cx="4922400" cy="774350"/>
            <a:chOff x="3121900" y="2560600"/>
            <a:chExt cx="4922400" cy="774350"/>
          </a:xfrm>
        </p:grpSpPr>
        <p:sp>
          <p:nvSpPr>
            <p:cNvPr id="183" name="Google Shape;183;p24"/>
            <p:cNvSpPr/>
            <p:nvPr/>
          </p:nvSpPr>
          <p:spPr>
            <a:xfrm>
              <a:off x="3121900" y="2571750"/>
              <a:ext cx="168600" cy="7632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4" name="Google Shape;184;p24"/>
            <p:cNvCxnSpPr/>
            <p:nvPr/>
          </p:nvCxnSpPr>
          <p:spPr>
            <a:xfrm>
              <a:off x="3290500" y="2780200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5" name="Google Shape;185;p24"/>
            <p:cNvSpPr/>
            <p:nvPr/>
          </p:nvSpPr>
          <p:spPr>
            <a:xfrm>
              <a:off x="3671800" y="2560600"/>
              <a:ext cx="4372500" cy="32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네트워크 구조에 대한 코드</a:t>
              </a:r>
              <a:endParaRPr sz="1200"/>
            </a:p>
          </p:txBody>
        </p:sp>
      </p:grpSp>
      <p:grpSp>
        <p:nvGrpSpPr>
          <p:cNvPr id="186" name="Google Shape;186;p24"/>
          <p:cNvGrpSpPr/>
          <p:nvPr/>
        </p:nvGrpSpPr>
        <p:grpSpPr>
          <a:xfrm>
            <a:off x="1268200" y="2958100"/>
            <a:ext cx="6776100" cy="625050"/>
            <a:chOff x="1268200" y="2958100"/>
            <a:chExt cx="6776100" cy="625050"/>
          </a:xfrm>
        </p:grpSpPr>
        <p:cxnSp>
          <p:nvCxnSpPr>
            <p:cNvPr id="187" name="Google Shape;187;p24"/>
            <p:cNvCxnSpPr>
              <a:endCxn id="188" idx="1"/>
            </p:cNvCxnSpPr>
            <p:nvPr/>
          </p:nvCxnSpPr>
          <p:spPr>
            <a:xfrm flipH="1" rot="10800000">
              <a:off x="1268200" y="3071350"/>
              <a:ext cx="2403600" cy="5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8" name="Google Shape;188;p24"/>
            <p:cNvSpPr/>
            <p:nvPr/>
          </p:nvSpPr>
          <p:spPr>
            <a:xfrm>
              <a:off x="3671800" y="2958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때 설정하는 옵션들 정의</a:t>
              </a:r>
              <a:endParaRPr sz="1200"/>
            </a:p>
          </p:txBody>
        </p:sp>
      </p:grpSp>
      <p:grpSp>
        <p:nvGrpSpPr>
          <p:cNvPr id="189" name="Google Shape;189;p24"/>
          <p:cNvGrpSpPr/>
          <p:nvPr/>
        </p:nvGrpSpPr>
        <p:grpSpPr>
          <a:xfrm>
            <a:off x="1321600" y="3475600"/>
            <a:ext cx="6722700" cy="462150"/>
            <a:chOff x="1321600" y="3475600"/>
            <a:chExt cx="6722700" cy="462150"/>
          </a:xfrm>
        </p:grpSpPr>
        <p:cxnSp>
          <p:nvCxnSpPr>
            <p:cNvPr id="190" name="Google Shape;190;p24"/>
            <p:cNvCxnSpPr>
              <a:endCxn id="191" idx="1"/>
            </p:cNvCxnSpPr>
            <p:nvPr/>
          </p:nvCxnSpPr>
          <p:spPr>
            <a:xfrm flipH="1" rot="10800000">
              <a:off x="1321600" y="3588850"/>
              <a:ext cx="2350200" cy="3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4"/>
            <p:cNvSpPr/>
            <p:nvPr/>
          </p:nvSpPr>
          <p:spPr>
            <a:xfrm>
              <a:off x="3671800" y="34756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Inference 코드 </a:t>
              </a:r>
              <a:endParaRPr sz="1200"/>
            </a:p>
          </p:txBody>
        </p:sp>
      </p:grpSp>
      <p:grpSp>
        <p:nvGrpSpPr>
          <p:cNvPr id="192" name="Google Shape;192;p24"/>
          <p:cNvGrpSpPr/>
          <p:nvPr/>
        </p:nvGrpSpPr>
        <p:grpSpPr>
          <a:xfrm>
            <a:off x="1374700" y="3772504"/>
            <a:ext cx="6669600" cy="763200"/>
            <a:chOff x="1374700" y="3772504"/>
            <a:chExt cx="6669600" cy="763200"/>
          </a:xfrm>
        </p:grpSpPr>
        <p:sp>
          <p:nvSpPr>
            <p:cNvPr id="193" name="Google Shape;193;p24"/>
            <p:cNvSpPr/>
            <p:nvPr/>
          </p:nvSpPr>
          <p:spPr>
            <a:xfrm>
              <a:off x="3671800" y="3772504"/>
              <a:ext cx="4372500" cy="7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코드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모델, 데이터로더 input 으로 받음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Loss, Optimizer 정의해서 epoch 돌리며 학습 진행 </a:t>
              </a:r>
              <a:endParaRPr sz="1200"/>
            </a:p>
          </p:txBody>
        </p:sp>
        <p:cxnSp>
          <p:nvCxnSpPr>
            <p:cNvPr id="194" name="Google Shape;194;p24"/>
            <p:cNvCxnSpPr>
              <a:endCxn id="193" idx="1"/>
            </p:cNvCxnSpPr>
            <p:nvPr/>
          </p:nvCxnSpPr>
          <p:spPr>
            <a:xfrm>
              <a:off x="1374700" y="4133104"/>
              <a:ext cx="2297100" cy="2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5" name="Google Shape;195;p24"/>
          <p:cNvGrpSpPr/>
          <p:nvPr/>
        </p:nvGrpSpPr>
        <p:grpSpPr>
          <a:xfrm>
            <a:off x="1303750" y="4283750"/>
            <a:ext cx="6740550" cy="548850"/>
            <a:chOff x="1303750" y="4283750"/>
            <a:chExt cx="6740550" cy="548850"/>
          </a:xfrm>
        </p:grpSpPr>
        <p:cxnSp>
          <p:nvCxnSpPr>
            <p:cNvPr id="196" name="Google Shape;196;p24"/>
            <p:cNvCxnSpPr/>
            <p:nvPr/>
          </p:nvCxnSpPr>
          <p:spPr>
            <a:xfrm>
              <a:off x="1303750" y="4283750"/>
              <a:ext cx="2394600" cy="4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" name="Google Shape;197;p24"/>
            <p:cNvSpPr/>
            <p:nvPr/>
          </p:nvSpPr>
          <p:spPr>
            <a:xfrm>
              <a:off x="3671800" y="4606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자주 쓰는 함수들 저장하는 함수 : timer, save ckpt, psnr</a:t>
              </a:r>
              <a:endParaRPr sz="1200"/>
            </a:p>
          </p:txBody>
        </p:sp>
      </p:grpSp>
      <p:sp>
        <p:nvSpPr>
          <p:cNvPr id="198" name="Google Shape;198;p24"/>
          <p:cNvSpPr/>
          <p:nvPr/>
        </p:nvSpPr>
        <p:spPr>
          <a:xfrm>
            <a:off x="174900" y="2528025"/>
            <a:ext cx="2885700" cy="8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Model.py 구성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08213" cy="34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>
            <a:off x="799275" y="2035200"/>
            <a:ext cx="4003800" cy="11841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5446925" y="2371650"/>
            <a:ext cx="2479200" cy="400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Layer(파라미터) 정의 부분</a:t>
            </a:r>
            <a:endParaRPr/>
          </a:p>
        </p:txBody>
      </p:sp>
      <p:cxnSp>
        <p:nvCxnSpPr>
          <p:cNvPr id="207" name="Google Shape;207;p25"/>
          <p:cNvCxnSpPr>
            <a:stCxn id="205" idx="3"/>
            <a:endCxn id="206" idx="1"/>
          </p:cNvCxnSpPr>
          <p:nvPr/>
        </p:nvCxnSpPr>
        <p:spPr>
          <a:xfrm flipH="1" rot="10800000">
            <a:off x="4803075" y="2571750"/>
            <a:ext cx="643800" cy="55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25"/>
          <p:cNvSpPr/>
          <p:nvPr/>
        </p:nvSpPr>
        <p:spPr>
          <a:xfrm>
            <a:off x="799275" y="3286625"/>
            <a:ext cx="4003800" cy="1218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5446925" y="3614975"/>
            <a:ext cx="2479200" cy="400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네트워크 forward 부분</a:t>
            </a:r>
            <a:endParaRPr/>
          </a:p>
        </p:txBody>
      </p:sp>
      <p:cxnSp>
        <p:nvCxnSpPr>
          <p:cNvPr id="210" name="Google Shape;210;p25"/>
          <p:cNvCxnSpPr>
            <a:stCxn id="208" idx="3"/>
            <a:endCxn id="209" idx="1"/>
          </p:cNvCxnSpPr>
          <p:nvPr/>
        </p:nvCxnSpPr>
        <p:spPr>
          <a:xfrm flipH="1" rot="10800000">
            <a:off x="4803075" y="3815075"/>
            <a:ext cx="643800" cy="80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 (CNN)</a:t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00" y="1264125"/>
            <a:ext cx="4346000" cy="25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564450" y="4628450"/>
            <a:ext cx="5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좀 더 자세히 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https://cs231n.github.io/convolutional-networks/</a:t>
            </a:r>
            <a:r>
              <a:rPr lang="en"/>
              <a:t> </a:t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1975550" y="1495775"/>
            <a:ext cx="997200" cy="243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2257800" y="3884397"/>
            <a:ext cx="20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4CCCC"/>
                </a:highlight>
              </a:rPr>
              <a:t>학습해야하는 파라미터</a:t>
            </a:r>
            <a:endParaRPr sz="1300">
              <a:highlight>
                <a:srgbClr val="F4CCCC"/>
              </a:highlight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4958475" y="1457950"/>
            <a:ext cx="4203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 function: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torch.nn.conv2d 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https://pytorch.org/docs/stable/generated/torch.nn.Conv2d.html#torch.nn.Conv2d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torch.nn.functional.conv2d 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https://pytorch.org/docs/stable/generated/torch.nn.functional.conv2d.html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 (CNN)</a:t>
            </a:r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564450" y="4628450"/>
            <a:ext cx="5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좀 더 자세히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https://cs231n.github.io/convolutional-networks/</a:t>
            </a:r>
            <a:r>
              <a:rPr lang="en"/>
              <a:t> </a:t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4270200" y="1233200"/>
            <a:ext cx="4773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Spatial 차원을 줄이는 용도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Max pooling / Average Pooling 등을 많이 사용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CNN에 stride를 주고 pooling layer 사용을 안하기도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Max pool, Avg Pool, FractionalMaxPool, LPPool, AdaptiveMaxPool, AdaptiveAvgPool &amp; 1d,2d,3d 등이 있음 ( 자세히 :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https://pytorch.org/docs/stable/nn.html</a:t>
            </a:r>
            <a:r>
              <a:rPr lang="en" sz="1300"/>
              <a:t> 에서 pooling layer )</a:t>
            </a:r>
            <a:endParaRPr sz="1300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25" y="1103525"/>
            <a:ext cx="3789719" cy="33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Layer (FC layer)</a:t>
            </a: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4958475" y="1457950"/>
            <a:ext cx="42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5" y="1147522"/>
            <a:ext cx="2110924" cy="22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750" y="1074225"/>
            <a:ext cx="6142167" cy="40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522425" y="3796072"/>
            <a:ext cx="20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4CCCC"/>
                </a:highlight>
              </a:rPr>
              <a:t>Example ) </a:t>
            </a:r>
            <a:endParaRPr sz="1300">
              <a:highlight>
                <a:srgbClr val="F4CCCC"/>
              </a:highlight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650" y="3916750"/>
            <a:ext cx="2520450" cy="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Layer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9514" lvl="0" marL="457200" rtl="0" algn="l">
              <a:spcBef>
                <a:spcPts val="0"/>
              </a:spcBef>
              <a:spcAft>
                <a:spcPts val="0"/>
              </a:spcAft>
              <a:buSzPts val="1274"/>
              <a:buChar char="-"/>
            </a:pPr>
            <a:r>
              <a:rPr lang="en" sz="1274"/>
              <a:t>Network 를 non-linear function 으로 만들기 위한 layer</a:t>
            </a:r>
            <a:endParaRPr sz="1274"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25" y="951000"/>
            <a:ext cx="2480200" cy="11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600" y="1017723"/>
            <a:ext cx="3404813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225" y="2141525"/>
            <a:ext cx="6791499" cy="25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675" y="3932138"/>
            <a:ext cx="23622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8275" y="2127275"/>
            <a:ext cx="21907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기반 네트워크들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rgbClr val="E6B8AF"/>
                </a:highlight>
              </a:rPr>
              <a:t>AlexNet</a:t>
            </a:r>
            <a:endParaRPr>
              <a:highlight>
                <a:srgbClr val="E6B8A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rgbClr val="F4CCCC"/>
                </a:highlight>
              </a:rPr>
              <a:t>VGG</a:t>
            </a:r>
            <a:endParaRPr>
              <a:highlight>
                <a:srgbClr val="F4CCC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GoogLeNet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rgbClr val="F4CCCC"/>
                </a:highlight>
              </a:rPr>
              <a:t>ResNet</a:t>
            </a:r>
            <a:endParaRPr>
              <a:highlight>
                <a:srgbClr val="F4CCC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rgbClr val="F4CCCC"/>
                </a:highlight>
              </a:rPr>
              <a:t>U-net</a:t>
            </a:r>
            <a:endParaRPr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(연습) LeNet (LeCun, 1998)</a:t>
            </a:r>
            <a:endParaRPr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1998년 LeCun 이 만든 네트워크 모델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739197"/>
            <a:ext cx="5954050" cy="2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 1 : 딥러닝 코드 구조 및 pytorch 기초 정리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 2 : Pytorch를 활용한 분류기(classifier)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 3 : Pytorch를 활용한 분류기(classifier)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 4 : Pytorch 를 활용해서 학습 과정 시각화 방법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 5 : Pytorch를 활용한 전이학습 방법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 6 : Pytorch를 활용한 검출(detection)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 7 : Pytorch를 활용한 검출(detection)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2014 ILSVRC(ImageNet)에서 준우승 (우승은 GoogLeNet)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쉬운 구조와 좋은 성능으로 인기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Layer가 깊어질수록 성능이 좋아진다는 사실을 연구함</a:t>
            </a:r>
            <a:endParaRPr sz="1300"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50" y="2279425"/>
            <a:ext cx="4306550" cy="24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/>
        </p:nvSpPr>
        <p:spPr>
          <a:xfrm>
            <a:off x="1192400" y="581225"/>
            <a:ext cx="80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highlight>
                  <a:srgbClr val="F4CCCC"/>
                </a:highlight>
              </a:rPr>
              <a:t>Karen Simonyan et al. Very deep convolutional networks for large-scale image recognition. 2014. (</a:t>
            </a:r>
            <a:r>
              <a:rPr i="1" lang="en" sz="1100" u="sng">
                <a:solidFill>
                  <a:schemeClr val="hlink"/>
                </a:solidFill>
                <a:highlight>
                  <a:srgbClr val="F4CCCC"/>
                </a:highlight>
                <a:hlinkClick r:id="rId4"/>
              </a:rPr>
              <a:t>arxiv</a:t>
            </a:r>
            <a:r>
              <a:rPr i="1" lang="en" sz="1100">
                <a:highlight>
                  <a:srgbClr val="F4CCCC"/>
                </a:highlight>
              </a:rPr>
              <a:t>) </a:t>
            </a:r>
            <a:endParaRPr i="1" sz="1100"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2015 ILSVRC(ImageNet)에서 우승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Layer가 너무 깊어져도 성능이 떨어짐. 미분값이 작아져 weight의 영향이 작아지는 gradient vanishing 발생. </a:t>
            </a:r>
            <a:br>
              <a:rPr lang="en" sz="1200"/>
            </a:br>
            <a:r>
              <a:rPr lang="en" sz="1200"/>
              <a:t>→ skip connection을 이용해 해결 </a:t>
            </a:r>
            <a:endParaRPr sz="1200"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94175"/>
            <a:ext cx="2409750" cy="20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950" y="2433550"/>
            <a:ext cx="6809174" cy="14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1510650" y="581225"/>
            <a:ext cx="675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highlight>
                  <a:srgbClr val="F4CCCC"/>
                </a:highlight>
              </a:rPr>
              <a:t>Kaiming He et al. Deep Residual Learning for Image Recognition. 2015. (</a:t>
            </a:r>
            <a:r>
              <a:rPr i="1" lang="en" sz="1100" u="sng">
                <a:solidFill>
                  <a:schemeClr val="hlink"/>
                </a:solidFill>
                <a:highlight>
                  <a:srgbClr val="F4CCCC"/>
                </a:highlight>
                <a:hlinkClick r:id="rId5"/>
              </a:rPr>
              <a:t>arxiv</a:t>
            </a:r>
            <a:r>
              <a:rPr i="1" lang="en" sz="1100">
                <a:highlight>
                  <a:srgbClr val="F4CCCC"/>
                </a:highlight>
              </a:rPr>
              <a:t>) </a:t>
            </a:r>
            <a:endParaRPr i="1" sz="1100"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Biomedical 분야에서 이미지 분할(Image Segmentation)을 목적으로 제안된 End-to-End 방식의 </a:t>
            </a:r>
            <a:b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Fully-Convolutional Network 기반 모델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Malgun Gothic"/>
              <a:buChar char="-"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이미지의 전반적인 컨텍스트 정보를 얻기 위한 네트워크 + 정확한 지역화(localizataion)을 위한 네트워크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25" y="2092426"/>
            <a:ext cx="3990676" cy="286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1510650" y="581225"/>
            <a:ext cx="675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highlight>
                  <a:srgbClr val="F4CCCC"/>
                </a:highlight>
              </a:rPr>
              <a:t>Olaf Ronneberger et al. U-Net: Convolutional Networks for Biomedical Image Segmentation. 2015. (</a:t>
            </a:r>
            <a:r>
              <a:rPr i="1" lang="en" sz="1100" u="sng">
                <a:solidFill>
                  <a:schemeClr val="hlink"/>
                </a:solidFill>
                <a:highlight>
                  <a:srgbClr val="F4CCCC"/>
                </a:highlight>
                <a:hlinkClick r:id="rId4"/>
              </a:rPr>
              <a:t>arxiv</a:t>
            </a:r>
            <a:r>
              <a:rPr i="1" lang="en" sz="1100">
                <a:highlight>
                  <a:srgbClr val="F4CCCC"/>
                </a:highlight>
              </a:rPr>
              <a:t>) </a:t>
            </a:r>
            <a:endParaRPr i="1" sz="1100"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torch.hub </a:t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311700" y="1152475"/>
            <a:ext cx="8520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유명한 모델들은 pytorch에서 네트워크 구조와 학습된 파라미터들을 제공하고 있다.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Ex) VGG (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https://pytorch.org/hub/pytorch_vision_vgg/</a:t>
            </a:r>
            <a:r>
              <a:rPr lang="en" sz="1300"/>
              <a:t> 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다른 모델들 :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https://pytorch.org/hub/</a:t>
            </a:r>
            <a:r>
              <a:rPr lang="en" sz="1300"/>
              <a:t> </a:t>
            </a:r>
            <a:endParaRPr sz="1300"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75" y="1754000"/>
            <a:ext cx="4550676" cy="2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311700" y="1152475"/>
            <a:ext cx="2621900" cy="32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딥러닝 코드 기본 구성</a:t>
            </a:r>
            <a:endParaRPr/>
          </a:p>
        </p:txBody>
      </p:sp>
      <p:grpSp>
        <p:nvGrpSpPr>
          <p:cNvPr id="301" name="Google Shape;301;p36"/>
          <p:cNvGrpSpPr/>
          <p:nvPr/>
        </p:nvGrpSpPr>
        <p:grpSpPr>
          <a:xfrm>
            <a:off x="3121900" y="1277150"/>
            <a:ext cx="4922400" cy="505500"/>
            <a:chOff x="3121900" y="1277150"/>
            <a:chExt cx="4922400" cy="505500"/>
          </a:xfrm>
        </p:grpSpPr>
        <p:sp>
          <p:nvSpPr>
            <p:cNvPr id="302" name="Google Shape;302;p36"/>
            <p:cNvSpPr/>
            <p:nvPr/>
          </p:nvSpPr>
          <p:spPr>
            <a:xfrm>
              <a:off x="3121900" y="1312625"/>
              <a:ext cx="168600" cy="3369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3671800" y="1277150"/>
              <a:ext cx="4372500" cy="505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데이터 불러오는 코드들 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데이터 셋 별로 각 데이터로더 정의</a:t>
              </a:r>
              <a:endParaRPr sz="1200"/>
            </a:p>
          </p:txBody>
        </p:sp>
        <p:cxnSp>
          <p:nvCxnSpPr>
            <p:cNvPr id="304" name="Google Shape;304;p36"/>
            <p:cNvCxnSpPr>
              <a:stCxn id="302" idx="2"/>
              <a:endCxn id="303" idx="1"/>
            </p:cNvCxnSpPr>
            <p:nvPr/>
          </p:nvCxnSpPr>
          <p:spPr>
            <a:xfrm>
              <a:off x="3290500" y="1481075"/>
              <a:ext cx="381300" cy="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5" name="Google Shape;305;p36"/>
          <p:cNvGrpSpPr/>
          <p:nvPr/>
        </p:nvGrpSpPr>
        <p:grpSpPr>
          <a:xfrm>
            <a:off x="3121900" y="1855275"/>
            <a:ext cx="4922400" cy="572700"/>
            <a:chOff x="3121900" y="1855275"/>
            <a:chExt cx="4922400" cy="572700"/>
          </a:xfrm>
        </p:grpSpPr>
        <p:sp>
          <p:nvSpPr>
            <p:cNvPr id="306" name="Google Shape;306;p36"/>
            <p:cNvSpPr/>
            <p:nvPr/>
          </p:nvSpPr>
          <p:spPr>
            <a:xfrm>
              <a:off x="3121900" y="1855275"/>
              <a:ext cx="168600" cy="5727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3671800" y="1924275"/>
              <a:ext cx="4372500" cy="45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학습 loss 에 대한 코드</a:t>
              </a:r>
              <a:endParaRPr/>
            </a:p>
          </p:txBody>
        </p:sp>
        <p:cxnSp>
          <p:nvCxnSpPr>
            <p:cNvPr id="308" name="Google Shape;308;p36"/>
            <p:cNvCxnSpPr/>
            <p:nvPr/>
          </p:nvCxnSpPr>
          <p:spPr>
            <a:xfrm>
              <a:off x="3290500" y="2134875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9" name="Google Shape;309;p36"/>
          <p:cNvGrpSpPr/>
          <p:nvPr/>
        </p:nvGrpSpPr>
        <p:grpSpPr>
          <a:xfrm>
            <a:off x="3121900" y="2560600"/>
            <a:ext cx="4922400" cy="774350"/>
            <a:chOff x="3121900" y="2560600"/>
            <a:chExt cx="4922400" cy="774350"/>
          </a:xfrm>
        </p:grpSpPr>
        <p:sp>
          <p:nvSpPr>
            <p:cNvPr id="310" name="Google Shape;310;p36"/>
            <p:cNvSpPr/>
            <p:nvPr/>
          </p:nvSpPr>
          <p:spPr>
            <a:xfrm>
              <a:off x="3121900" y="2571750"/>
              <a:ext cx="168600" cy="7632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1" name="Google Shape;311;p36"/>
            <p:cNvCxnSpPr/>
            <p:nvPr/>
          </p:nvCxnSpPr>
          <p:spPr>
            <a:xfrm>
              <a:off x="3290500" y="2780200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2" name="Google Shape;312;p36"/>
            <p:cNvSpPr/>
            <p:nvPr/>
          </p:nvSpPr>
          <p:spPr>
            <a:xfrm>
              <a:off x="3671800" y="2560600"/>
              <a:ext cx="4372500" cy="32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네트워크 구조에 대한 코드</a:t>
              </a:r>
              <a:endParaRPr sz="1200"/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1268200" y="2958100"/>
            <a:ext cx="6776100" cy="625050"/>
            <a:chOff x="1268200" y="2958100"/>
            <a:chExt cx="6776100" cy="625050"/>
          </a:xfrm>
        </p:grpSpPr>
        <p:cxnSp>
          <p:nvCxnSpPr>
            <p:cNvPr id="314" name="Google Shape;314;p36"/>
            <p:cNvCxnSpPr>
              <a:endCxn id="315" idx="1"/>
            </p:cNvCxnSpPr>
            <p:nvPr/>
          </p:nvCxnSpPr>
          <p:spPr>
            <a:xfrm flipH="1" rot="10800000">
              <a:off x="1268200" y="3071350"/>
              <a:ext cx="2403600" cy="5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5" name="Google Shape;315;p36"/>
            <p:cNvSpPr/>
            <p:nvPr/>
          </p:nvSpPr>
          <p:spPr>
            <a:xfrm>
              <a:off x="3671800" y="2958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때 설정하는 옵션들 정의</a:t>
              </a:r>
              <a:endParaRPr sz="1200"/>
            </a:p>
          </p:txBody>
        </p:sp>
      </p:grpSp>
      <p:grpSp>
        <p:nvGrpSpPr>
          <p:cNvPr id="316" name="Google Shape;316;p36"/>
          <p:cNvGrpSpPr/>
          <p:nvPr/>
        </p:nvGrpSpPr>
        <p:grpSpPr>
          <a:xfrm>
            <a:off x="1321600" y="3475600"/>
            <a:ext cx="6722700" cy="462150"/>
            <a:chOff x="1321600" y="3475600"/>
            <a:chExt cx="6722700" cy="462150"/>
          </a:xfrm>
        </p:grpSpPr>
        <p:cxnSp>
          <p:nvCxnSpPr>
            <p:cNvPr id="317" name="Google Shape;317;p36"/>
            <p:cNvCxnSpPr>
              <a:endCxn id="318" idx="1"/>
            </p:cNvCxnSpPr>
            <p:nvPr/>
          </p:nvCxnSpPr>
          <p:spPr>
            <a:xfrm flipH="1" rot="10800000">
              <a:off x="1321600" y="3588850"/>
              <a:ext cx="2350200" cy="3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8" name="Google Shape;318;p36"/>
            <p:cNvSpPr/>
            <p:nvPr/>
          </p:nvSpPr>
          <p:spPr>
            <a:xfrm>
              <a:off x="3671800" y="34756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Inference 코드 </a:t>
              </a:r>
              <a:endParaRPr sz="1200"/>
            </a:p>
          </p:txBody>
        </p:sp>
      </p:grpSp>
      <p:grpSp>
        <p:nvGrpSpPr>
          <p:cNvPr id="319" name="Google Shape;319;p36"/>
          <p:cNvGrpSpPr/>
          <p:nvPr/>
        </p:nvGrpSpPr>
        <p:grpSpPr>
          <a:xfrm>
            <a:off x="1374700" y="3772504"/>
            <a:ext cx="6669600" cy="763200"/>
            <a:chOff x="1374700" y="3772504"/>
            <a:chExt cx="6669600" cy="763200"/>
          </a:xfrm>
        </p:grpSpPr>
        <p:sp>
          <p:nvSpPr>
            <p:cNvPr id="320" name="Google Shape;320;p36"/>
            <p:cNvSpPr/>
            <p:nvPr/>
          </p:nvSpPr>
          <p:spPr>
            <a:xfrm>
              <a:off x="3671800" y="3772504"/>
              <a:ext cx="4372500" cy="7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코드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모델, 데이터로더 input 으로 받음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Loss, Optimizer 정의해서 epoch 돌리며 학습 진행 </a:t>
              </a:r>
              <a:endParaRPr sz="1200"/>
            </a:p>
          </p:txBody>
        </p:sp>
        <p:cxnSp>
          <p:nvCxnSpPr>
            <p:cNvPr id="321" name="Google Shape;321;p36"/>
            <p:cNvCxnSpPr>
              <a:endCxn id="320" idx="1"/>
            </p:cNvCxnSpPr>
            <p:nvPr/>
          </p:nvCxnSpPr>
          <p:spPr>
            <a:xfrm>
              <a:off x="1374700" y="4133104"/>
              <a:ext cx="2297100" cy="2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2" name="Google Shape;322;p36"/>
          <p:cNvGrpSpPr/>
          <p:nvPr/>
        </p:nvGrpSpPr>
        <p:grpSpPr>
          <a:xfrm>
            <a:off x="1303750" y="4283750"/>
            <a:ext cx="6740550" cy="548850"/>
            <a:chOff x="1303750" y="4283750"/>
            <a:chExt cx="6740550" cy="548850"/>
          </a:xfrm>
        </p:grpSpPr>
        <p:cxnSp>
          <p:nvCxnSpPr>
            <p:cNvPr id="323" name="Google Shape;323;p36"/>
            <p:cNvCxnSpPr/>
            <p:nvPr/>
          </p:nvCxnSpPr>
          <p:spPr>
            <a:xfrm>
              <a:off x="1303750" y="4283750"/>
              <a:ext cx="2394600" cy="4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4" name="Google Shape;324;p36"/>
            <p:cNvSpPr/>
            <p:nvPr/>
          </p:nvSpPr>
          <p:spPr>
            <a:xfrm>
              <a:off x="3671800" y="4606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자주 쓰는 함수들 저장하는 함수 : timer, save ckpt, psnr</a:t>
              </a:r>
              <a:endParaRPr sz="1200"/>
            </a:p>
          </p:txBody>
        </p:sp>
      </p:grpSp>
      <p:sp>
        <p:nvSpPr>
          <p:cNvPr id="325" name="Google Shape;325;p36"/>
          <p:cNvSpPr/>
          <p:nvPr/>
        </p:nvSpPr>
        <p:spPr>
          <a:xfrm>
            <a:off x="267250" y="1152473"/>
            <a:ext cx="2710800" cy="54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dataloder</a:t>
            </a:r>
            <a:endParaRPr/>
          </a:p>
        </p:txBody>
      </p:sp>
      <p:sp>
        <p:nvSpPr>
          <p:cNvPr id="331" name="Google Shape;33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https://pytorch.org/tutorials/beginner/basics/data_tutorial.html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  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https://pytorch.org/tutorials/beginner/basics/transforms_tutorial.html</a:t>
            </a:r>
            <a:r>
              <a:rPr lang="en"/>
              <a:t> </a:t>
            </a:r>
            <a:endParaRPr/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69" y="2355819"/>
            <a:ext cx="3026874" cy="23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075" y="2460725"/>
            <a:ext cx="5262574" cy="18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3주</a:t>
            </a:r>
            <a:r>
              <a:rPr lang="en"/>
              <a:t>차 과제</a:t>
            </a:r>
            <a:endParaRPr/>
          </a:p>
        </p:txBody>
      </p:sp>
      <p:sp>
        <p:nvSpPr>
          <p:cNvPr id="339" name="Google Shape;33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Tutorial 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https://pytorch.org/tutorials/beginner/basics/data_tutorial.html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https://pytorch.org/tutorials/beginner/basics/transforms_tutorial.html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두개  튜토리얼 직접해보기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강아지, 고양이, 호랑이, 개구리 별로 2개의 이미지씩 이미지 저장해서 </a:t>
            </a:r>
            <a:br>
              <a:rPr lang="en"/>
            </a:br>
            <a:r>
              <a:rPr lang="en"/>
              <a:t>각각 이미지 파일명 별로 0,1,2,3 레이블 지정하는 csv 파일만들어서</a:t>
            </a:r>
            <a:br>
              <a:rPr lang="en"/>
            </a:br>
            <a:r>
              <a:rPr lang="en"/>
              <a:t>수업시간에 배운 torch.utils.dataset 클래스 활용해서 나만의 데이터셋 만들어보기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311700" y="1152475"/>
            <a:ext cx="2621900" cy="32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딥러닝 코드 기본 구성</a:t>
            </a:r>
            <a:endParaRPr/>
          </a:p>
        </p:txBody>
      </p:sp>
      <p:grpSp>
        <p:nvGrpSpPr>
          <p:cNvPr id="346" name="Google Shape;346;p39"/>
          <p:cNvGrpSpPr/>
          <p:nvPr/>
        </p:nvGrpSpPr>
        <p:grpSpPr>
          <a:xfrm>
            <a:off x="3121900" y="1277150"/>
            <a:ext cx="4922400" cy="505500"/>
            <a:chOff x="3121900" y="1277150"/>
            <a:chExt cx="4922400" cy="505500"/>
          </a:xfrm>
        </p:grpSpPr>
        <p:sp>
          <p:nvSpPr>
            <p:cNvPr id="347" name="Google Shape;347;p39"/>
            <p:cNvSpPr/>
            <p:nvPr/>
          </p:nvSpPr>
          <p:spPr>
            <a:xfrm>
              <a:off x="3121900" y="1312625"/>
              <a:ext cx="168600" cy="3369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3671800" y="1277150"/>
              <a:ext cx="4372500" cy="505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데이터 불러오는 코드들 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데이터 셋 별로 각 데이터로더 정의</a:t>
              </a:r>
              <a:endParaRPr sz="1200"/>
            </a:p>
          </p:txBody>
        </p:sp>
        <p:cxnSp>
          <p:nvCxnSpPr>
            <p:cNvPr id="349" name="Google Shape;349;p39"/>
            <p:cNvCxnSpPr>
              <a:stCxn id="347" idx="2"/>
              <a:endCxn id="348" idx="1"/>
            </p:cNvCxnSpPr>
            <p:nvPr/>
          </p:nvCxnSpPr>
          <p:spPr>
            <a:xfrm>
              <a:off x="3290500" y="1481075"/>
              <a:ext cx="381300" cy="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0" name="Google Shape;350;p39"/>
          <p:cNvGrpSpPr/>
          <p:nvPr/>
        </p:nvGrpSpPr>
        <p:grpSpPr>
          <a:xfrm>
            <a:off x="3121900" y="1855275"/>
            <a:ext cx="4922400" cy="572700"/>
            <a:chOff x="3121900" y="1855275"/>
            <a:chExt cx="4922400" cy="572700"/>
          </a:xfrm>
        </p:grpSpPr>
        <p:sp>
          <p:nvSpPr>
            <p:cNvPr id="351" name="Google Shape;351;p39"/>
            <p:cNvSpPr/>
            <p:nvPr/>
          </p:nvSpPr>
          <p:spPr>
            <a:xfrm>
              <a:off x="3121900" y="1855275"/>
              <a:ext cx="168600" cy="5727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3671800" y="1924275"/>
              <a:ext cx="4372500" cy="45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학습 loss 에 대한 코드</a:t>
              </a:r>
              <a:endParaRPr/>
            </a:p>
          </p:txBody>
        </p:sp>
        <p:cxnSp>
          <p:nvCxnSpPr>
            <p:cNvPr id="353" name="Google Shape;353;p39"/>
            <p:cNvCxnSpPr/>
            <p:nvPr/>
          </p:nvCxnSpPr>
          <p:spPr>
            <a:xfrm>
              <a:off x="3290500" y="2134875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4" name="Google Shape;354;p39"/>
          <p:cNvGrpSpPr/>
          <p:nvPr/>
        </p:nvGrpSpPr>
        <p:grpSpPr>
          <a:xfrm>
            <a:off x="3121900" y="2560600"/>
            <a:ext cx="4922400" cy="774350"/>
            <a:chOff x="3121900" y="2560600"/>
            <a:chExt cx="4922400" cy="774350"/>
          </a:xfrm>
        </p:grpSpPr>
        <p:sp>
          <p:nvSpPr>
            <p:cNvPr id="355" name="Google Shape;355;p39"/>
            <p:cNvSpPr/>
            <p:nvPr/>
          </p:nvSpPr>
          <p:spPr>
            <a:xfrm>
              <a:off x="3121900" y="2571750"/>
              <a:ext cx="168600" cy="7632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" name="Google Shape;356;p39"/>
            <p:cNvCxnSpPr/>
            <p:nvPr/>
          </p:nvCxnSpPr>
          <p:spPr>
            <a:xfrm>
              <a:off x="3290500" y="2780200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7" name="Google Shape;357;p39"/>
            <p:cNvSpPr/>
            <p:nvPr/>
          </p:nvSpPr>
          <p:spPr>
            <a:xfrm>
              <a:off x="3671800" y="2560600"/>
              <a:ext cx="4372500" cy="32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네트워크 구조에 대한 코드</a:t>
              </a:r>
              <a:endParaRPr sz="1200"/>
            </a:p>
          </p:txBody>
        </p:sp>
      </p:grpSp>
      <p:grpSp>
        <p:nvGrpSpPr>
          <p:cNvPr id="358" name="Google Shape;358;p39"/>
          <p:cNvGrpSpPr/>
          <p:nvPr/>
        </p:nvGrpSpPr>
        <p:grpSpPr>
          <a:xfrm>
            <a:off x="1268200" y="2958100"/>
            <a:ext cx="6776100" cy="625050"/>
            <a:chOff x="1268200" y="2958100"/>
            <a:chExt cx="6776100" cy="625050"/>
          </a:xfrm>
        </p:grpSpPr>
        <p:cxnSp>
          <p:nvCxnSpPr>
            <p:cNvPr id="359" name="Google Shape;359;p39"/>
            <p:cNvCxnSpPr>
              <a:endCxn id="360" idx="1"/>
            </p:cNvCxnSpPr>
            <p:nvPr/>
          </p:nvCxnSpPr>
          <p:spPr>
            <a:xfrm flipH="1" rot="10800000">
              <a:off x="1268200" y="3071350"/>
              <a:ext cx="2403600" cy="5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0" name="Google Shape;360;p39"/>
            <p:cNvSpPr/>
            <p:nvPr/>
          </p:nvSpPr>
          <p:spPr>
            <a:xfrm>
              <a:off x="3671800" y="2958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때 설정하는 옵션들 정의</a:t>
              </a:r>
              <a:endParaRPr sz="1200"/>
            </a:p>
          </p:txBody>
        </p:sp>
      </p:grpSp>
      <p:grpSp>
        <p:nvGrpSpPr>
          <p:cNvPr id="361" name="Google Shape;361;p39"/>
          <p:cNvGrpSpPr/>
          <p:nvPr/>
        </p:nvGrpSpPr>
        <p:grpSpPr>
          <a:xfrm>
            <a:off x="1321600" y="3475600"/>
            <a:ext cx="6722700" cy="462150"/>
            <a:chOff x="1321600" y="3475600"/>
            <a:chExt cx="6722700" cy="462150"/>
          </a:xfrm>
        </p:grpSpPr>
        <p:cxnSp>
          <p:nvCxnSpPr>
            <p:cNvPr id="362" name="Google Shape;362;p39"/>
            <p:cNvCxnSpPr>
              <a:endCxn id="363" idx="1"/>
            </p:cNvCxnSpPr>
            <p:nvPr/>
          </p:nvCxnSpPr>
          <p:spPr>
            <a:xfrm flipH="1" rot="10800000">
              <a:off x="1321600" y="3588850"/>
              <a:ext cx="2350200" cy="3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3" name="Google Shape;363;p39"/>
            <p:cNvSpPr/>
            <p:nvPr/>
          </p:nvSpPr>
          <p:spPr>
            <a:xfrm>
              <a:off x="3671800" y="34756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Inference 코드 </a:t>
              </a:r>
              <a:endParaRPr sz="1200"/>
            </a:p>
          </p:txBody>
        </p:sp>
      </p:grpSp>
      <p:grpSp>
        <p:nvGrpSpPr>
          <p:cNvPr id="364" name="Google Shape;364;p39"/>
          <p:cNvGrpSpPr/>
          <p:nvPr/>
        </p:nvGrpSpPr>
        <p:grpSpPr>
          <a:xfrm>
            <a:off x="1374700" y="3772504"/>
            <a:ext cx="6669600" cy="763200"/>
            <a:chOff x="1374700" y="3772504"/>
            <a:chExt cx="6669600" cy="763200"/>
          </a:xfrm>
        </p:grpSpPr>
        <p:sp>
          <p:nvSpPr>
            <p:cNvPr id="365" name="Google Shape;365;p39"/>
            <p:cNvSpPr/>
            <p:nvPr/>
          </p:nvSpPr>
          <p:spPr>
            <a:xfrm>
              <a:off x="3671800" y="3772504"/>
              <a:ext cx="4372500" cy="7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코드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모델, 데이터로더 input 으로 받음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Loss, Optimizer 정의해서 epoch 돌리며 학습 진행 </a:t>
              </a:r>
              <a:endParaRPr sz="1200"/>
            </a:p>
          </p:txBody>
        </p:sp>
        <p:cxnSp>
          <p:nvCxnSpPr>
            <p:cNvPr id="366" name="Google Shape;366;p39"/>
            <p:cNvCxnSpPr>
              <a:endCxn id="365" idx="1"/>
            </p:cNvCxnSpPr>
            <p:nvPr/>
          </p:nvCxnSpPr>
          <p:spPr>
            <a:xfrm>
              <a:off x="1374700" y="4133104"/>
              <a:ext cx="2297100" cy="2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7" name="Google Shape;367;p39"/>
          <p:cNvGrpSpPr/>
          <p:nvPr/>
        </p:nvGrpSpPr>
        <p:grpSpPr>
          <a:xfrm>
            <a:off x="1303750" y="4283750"/>
            <a:ext cx="6740550" cy="548850"/>
            <a:chOff x="1303750" y="4283750"/>
            <a:chExt cx="6740550" cy="548850"/>
          </a:xfrm>
        </p:grpSpPr>
        <p:cxnSp>
          <p:nvCxnSpPr>
            <p:cNvPr id="368" name="Google Shape;368;p39"/>
            <p:cNvCxnSpPr/>
            <p:nvPr/>
          </p:nvCxnSpPr>
          <p:spPr>
            <a:xfrm>
              <a:off x="1303750" y="4283750"/>
              <a:ext cx="2394600" cy="4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9" name="Google Shape;369;p39"/>
            <p:cNvSpPr/>
            <p:nvPr/>
          </p:nvSpPr>
          <p:spPr>
            <a:xfrm>
              <a:off x="3671800" y="4606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자주 쓰는 함수들 저장하는 함수 : timer, save ckpt, psnr</a:t>
              </a:r>
              <a:endParaRPr sz="1200"/>
            </a:p>
          </p:txBody>
        </p:sp>
      </p:grpSp>
      <p:sp>
        <p:nvSpPr>
          <p:cNvPr id="370" name="Google Shape;370;p39"/>
          <p:cNvSpPr/>
          <p:nvPr/>
        </p:nvSpPr>
        <p:spPr>
          <a:xfrm>
            <a:off x="267250" y="1675330"/>
            <a:ext cx="2710800" cy="85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Entropy Loss</a:t>
            </a:r>
            <a:endParaRPr/>
          </a:p>
        </p:txBody>
      </p:sp>
      <p:pic>
        <p:nvPicPr>
          <p:cNvPr id="376" name="Google Shape;3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125"/>
            <a:ext cx="4229100" cy="17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40"/>
          <p:cNvCxnSpPr/>
          <p:nvPr/>
        </p:nvCxnSpPr>
        <p:spPr>
          <a:xfrm>
            <a:off x="4054375" y="2464425"/>
            <a:ext cx="318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40"/>
          <p:cNvSpPr txBox="1"/>
          <p:nvPr/>
        </p:nvSpPr>
        <p:spPr>
          <a:xfrm>
            <a:off x="4125925" y="2464425"/>
            <a:ext cx="88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예측값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379" name="Google Shape;379;p40"/>
          <p:cNvCxnSpPr/>
          <p:nvPr/>
        </p:nvCxnSpPr>
        <p:spPr>
          <a:xfrm>
            <a:off x="2941425" y="2416725"/>
            <a:ext cx="28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0"/>
          <p:cNvSpPr txBox="1"/>
          <p:nvPr/>
        </p:nvSpPr>
        <p:spPr>
          <a:xfrm>
            <a:off x="2941425" y="2464425"/>
            <a:ext cx="5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정답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381" name="Google Shape;3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75" y="661325"/>
            <a:ext cx="3830974" cy="334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학습하</a:t>
            </a:r>
            <a:r>
              <a:rPr lang="en"/>
              <a:t>기</a:t>
            </a:r>
            <a:endParaRPr/>
          </a:p>
        </p:txBody>
      </p:sp>
      <p:sp>
        <p:nvSpPr>
          <p:cNvPr id="387" name="Google Shape;38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https://tutorials.pytorch.kr/beginner/blitz/cifar10_tutorial.html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1 : 딥러닝 코드 구조 및 pytorch 기초 정리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2 : Pytorch를 활용한 분류기(classifier)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3 : Pytorch를 활용한 분류기(classifier)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week 4 : Pytorch 를 활용해서 학습 과정 시각화 방법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5 : Pytorch를 활용한 전이학습 방법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6 : Pytorch를 활용한 검출(detection)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7 : Pytorch를 활용한 검출(detection) 모델 학습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최</a:t>
            </a:r>
            <a:r>
              <a:rPr lang="en"/>
              <a:t>근 딥러닝 네트워크 구조 /  U-net 구조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2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311700" y="1152475"/>
            <a:ext cx="2621900" cy="32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딥러닝 코드 기본 구성</a:t>
            </a:r>
            <a:endParaRPr/>
          </a:p>
        </p:txBody>
      </p:sp>
      <p:grpSp>
        <p:nvGrpSpPr>
          <p:cNvPr id="394" name="Google Shape;394;p42"/>
          <p:cNvGrpSpPr/>
          <p:nvPr/>
        </p:nvGrpSpPr>
        <p:grpSpPr>
          <a:xfrm>
            <a:off x="3121900" y="1277150"/>
            <a:ext cx="4922400" cy="505500"/>
            <a:chOff x="3121900" y="1277150"/>
            <a:chExt cx="4922400" cy="505500"/>
          </a:xfrm>
        </p:grpSpPr>
        <p:sp>
          <p:nvSpPr>
            <p:cNvPr id="395" name="Google Shape;395;p42"/>
            <p:cNvSpPr/>
            <p:nvPr/>
          </p:nvSpPr>
          <p:spPr>
            <a:xfrm>
              <a:off x="3121900" y="1312625"/>
              <a:ext cx="168600" cy="3369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3671800" y="1277150"/>
              <a:ext cx="4372500" cy="505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데이터 불러오는 코드들 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데이터 셋 별로 각 데이터로더 정의</a:t>
              </a:r>
              <a:endParaRPr sz="1200"/>
            </a:p>
          </p:txBody>
        </p:sp>
        <p:cxnSp>
          <p:nvCxnSpPr>
            <p:cNvPr id="397" name="Google Shape;397;p42"/>
            <p:cNvCxnSpPr>
              <a:stCxn id="395" idx="2"/>
              <a:endCxn id="396" idx="1"/>
            </p:cNvCxnSpPr>
            <p:nvPr/>
          </p:nvCxnSpPr>
          <p:spPr>
            <a:xfrm>
              <a:off x="3290500" y="1481075"/>
              <a:ext cx="381300" cy="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8" name="Google Shape;398;p42"/>
          <p:cNvGrpSpPr/>
          <p:nvPr/>
        </p:nvGrpSpPr>
        <p:grpSpPr>
          <a:xfrm>
            <a:off x="3121900" y="1855275"/>
            <a:ext cx="4922400" cy="572700"/>
            <a:chOff x="3121900" y="1855275"/>
            <a:chExt cx="4922400" cy="572700"/>
          </a:xfrm>
        </p:grpSpPr>
        <p:sp>
          <p:nvSpPr>
            <p:cNvPr id="399" name="Google Shape;399;p42"/>
            <p:cNvSpPr/>
            <p:nvPr/>
          </p:nvSpPr>
          <p:spPr>
            <a:xfrm>
              <a:off x="3121900" y="1855275"/>
              <a:ext cx="168600" cy="5727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671800" y="1924275"/>
              <a:ext cx="4372500" cy="45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학습 loss 에 대한 코드</a:t>
              </a:r>
              <a:endParaRPr/>
            </a:p>
          </p:txBody>
        </p:sp>
        <p:cxnSp>
          <p:nvCxnSpPr>
            <p:cNvPr id="401" name="Google Shape;401;p42"/>
            <p:cNvCxnSpPr/>
            <p:nvPr/>
          </p:nvCxnSpPr>
          <p:spPr>
            <a:xfrm>
              <a:off x="3290500" y="2134875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2" name="Google Shape;402;p42"/>
          <p:cNvGrpSpPr/>
          <p:nvPr/>
        </p:nvGrpSpPr>
        <p:grpSpPr>
          <a:xfrm>
            <a:off x="3121900" y="2560600"/>
            <a:ext cx="4922400" cy="774350"/>
            <a:chOff x="3121900" y="2560600"/>
            <a:chExt cx="4922400" cy="774350"/>
          </a:xfrm>
        </p:grpSpPr>
        <p:sp>
          <p:nvSpPr>
            <p:cNvPr id="403" name="Google Shape;403;p42"/>
            <p:cNvSpPr/>
            <p:nvPr/>
          </p:nvSpPr>
          <p:spPr>
            <a:xfrm>
              <a:off x="3121900" y="2571750"/>
              <a:ext cx="168600" cy="7632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4" name="Google Shape;404;p42"/>
            <p:cNvCxnSpPr/>
            <p:nvPr/>
          </p:nvCxnSpPr>
          <p:spPr>
            <a:xfrm>
              <a:off x="3290500" y="2780200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5" name="Google Shape;405;p42"/>
            <p:cNvSpPr/>
            <p:nvPr/>
          </p:nvSpPr>
          <p:spPr>
            <a:xfrm>
              <a:off x="3671800" y="2560600"/>
              <a:ext cx="4372500" cy="32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네트워크 구조에 대한 코드</a:t>
              </a:r>
              <a:endParaRPr sz="1200"/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1268200" y="2958100"/>
            <a:ext cx="6776100" cy="625050"/>
            <a:chOff x="1268200" y="2958100"/>
            <a:chExt cx="6776100" cy="625050"/>
          </a:xfrm>
        </p:grpSpPr>
        <p:cxnSp>
          <p:nvCxnSpPr>
            <p:cNvPr id="407" name="Google Shape;407;p42"/>
            <p:cNvCxnSpPr>
              <a:endCxn id="408" idx="1"/>
            </p:cNvCxnSpPr>
            <p:nvPr/>
          </p:nvCxnSpPr>
          <p:spPr>
            <a:xfrm flipH="1" rot="10800000">
              <a:off x="1268200" y="3071350"/>
              <a:ext cx="2403600" cy="5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8" name="Google Shape;408;p42"/>
            <p:cNvSpPr/>
            <p:nvPr/>
          </p:nvSpPr>
          <p:spPr>
            <a:xfrm>
              <a:off x="3671800" y="2958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때 설정하는 옵션들 정의</a:t>
              </a:r>
              <a:endParaRPr sz="1200"/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1321600" y="3475600"/>
            <a:ext cx="6722700" cy="462150"/>
            <a:chOff x="1321600" y="3475600"/>
            <a:chExt cx="6722700" cy="462150"/>
          </a:xfrm>
        </p:grpSpPr>
        <p:cxnSp>
          <p:nvCxnSpPr>
            <p:cNvPr id="410" name="Google Shape;410;p42"/>
            <p:cNvCxnSpPr>
              <a:endCxn id="411" idx="1"/>
            </p:cNvCxnSpPr>
            <p:nvPr/>
          </p:nvCxnSpPr>
          <p:spPr>
            <a:xfrm flipH="1" rot="10800000">
              <a:off x="1321600" y="3588850"/>
              <a:ext cx="2350200" cy="3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1" name="Google Shape;411;p42"/>
            <p:cNvSpPr/>
            <p:nvPr/>
          </p:nvSpPr>
          <p:spPr>
            <a:xfrm>
              <a:off x="3671800" y="34756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Inference 코드 </a:t>
              </a:r>
              <a:endParaRPr sz="1200"/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1374700" y="3772504"/>
            <a:ext cx="6669600" cy="763200"/>
            <a:chOff x="1374700" y="3772504"/>
            <a:chExt cx="6669600" cy="763200"/>
          </a:xfrm>
        </p:grpSpPr>
        <p:sp>
          <p:nvSpPr>
            <p:cNvPr id="413" name="Google Shape;413;p42"/>
            <p:cNvSpPr/>
            <p:nvPr/>
          </p:nvSpPr>
          <p:spPr>
            <a:xfrm>
              <a:off x="3671800" y="3772504"/>
              <a:ext cx="4372500" cy="7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코드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모델, 데이터로더 input 으로 받음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Loss, Optimizer 정의해서 epoch 돌리며 학습 진행 </a:t>
              </a:r>
              <a:endParaRPr sz="1200"/>
            </a:p>
          </p:txBody>
        </p:sp>
        <p:cxnSp>
          <p:nvCxnSpPr>
            <p:cNvPr id="414" name="Google Shape;414;p42"/>
            <p:cNvCxnSpPr>
              <a:endCxn id="413" idx="1"/>
            </p:cNvCxnSpPr>
            <p:nvPr/>
          </p:nvCxnSpPr>
          <p:spPr>
            <a:xfrm>
              <a:off x="1374700" y="4133104"/>
              <a:ext cx="2297100" cy="2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5" name="Google Shape;415;p42"/>
          <p:cNvGrpSpPr/>
          <p:nvPr/>
        </p:nvGrpSpPr>
        <p:grpSpPr>
          <a:xfrm>
            <a:off x="1303750" y="4283750"/>
            <a:ext cx="6740550" cy="548850"/>
            <a:chOff x="1303750" y="4283750"/>
            <a:chExt cx="6740550" cy="548850"/>
          </a:xfrm>
        </p:grpSpPr>
        <p:cxnSp>
          <p:nvCxnSpPr>
            <p:cNvPr id="416" name="Google Shape;416;p42"/>
            <p:cNvCxnSpPr/>
            <p:nvPr/>
          </p:nvCxnSpPr>
          <p:spPr>
            <a:xfrm>
              <a:off x="1303750" y="4283750"/>
              <a:ext cx="2394600" cy="4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7" name="Google Shape;417;p42"/>
            <p:cNvSpPr/>
            <p:nvPr/>
          </p:nvSpPr>
          <p:spPr>
            <a:xfrm>
              <a:off x="3671800" y="4606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자주 쓰는 함수들 저장하는 함수 : timer, save ckpt, psnr</a:t>
              </a:r>
              <a:endParaRPr sz="1200"/>
            </a:p>
          </p:txBody>
        </p:sp>
      </p:grpSp>
      <p:sp>
        <p:nvSpPr>
          <p:cNvPr id="418" name="Google Shape;418;p42"/>
          <p:cNvSpPr/>
          <p:nvPr/>
        </p:nvSpPr>
        <p:spPr>
          <a:xfrm>
            <a:off x="267250" y="1105023"/>
            <a:ext cx="27108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424" name="Google Shape;42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5"/>
            <a:ext cx="4177473" cy="351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675" y="2081290"/>
            <a:ext cx="4177474" cy="155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4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311700" y="1152475"/>
            <a:ext cx="2621900" cy="32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딥러닝 코드 기본 구성</a:t>
            </a:r>
            <a:endParaRPr/>
          </a:p>
        </p:txBody>
      </p:sp>
      <p:grpSp>
        <p:nvGrpSpPr>
          <p:cNvPr id="433" name="Google Shape;433;p44"/>
          <p:cNvGrpSpPr/>
          <p:nvPr/>
        </p:nvGrpSpPr>
        <p:grpSpPr>
          <a:xfrm>
            <a:off x="3121900" y="1277150"/>
            <a:ext cx="4922400" cy="505500"/>
            <a:chOff x="3121900" y="1277150"/>
            <a:chExt cx="4922400" cy="505500"/>
          </a:xfrm>
        </p:grpSpPr>
        <p:sp>
          <p:nvSpPr>
            <p:cNvPr id="434" name="Google Shape;434;p44"/>
            <p:cNvSpPr/>
            <p:nvPr/>
          </p:nvSpPr>
          <p:spPr>
            <a:xfrm>
              <a:off x="3121900" y="1312625"/>
              <a:ext cx="168600" cy="3369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3671800" y="1277150"/>
              <a:ext cx="4372500" cy="505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데이터 불러오는 코드들 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데이터 셋 별로 각 데이터로더 정의</a:t>
              </a:r>
              <a:endParaRPr sz="1200"/>
            </a:p>
          </p:txBody>
        </p:sp>
        <p:cxnSp>
          <p:nvCxnSpPr>
            <p:cNvPr id="436" name="Google Shape;436;p44"/>
            <p:cNvCxnSpPr>
              <a:stCxn id="434" idx="2"/>
              <a:endCxn id="435" idx="1"/>
            </p:cNvCxnSpPr>
            <p:nvPr/>
          </p:nvCxnSpPr>
          <p:spPr>
            <a:xfrm>
              <a:off x="3290500" y="1481075"/>
              <a:ext cx="381300" cy="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7" name="Google Shape;437;p44"/>
          <p:cNvGrpSpPr/>
          <p:nvPr/>
        </p:nvGrpSpPr>
        <p:grpSpPr>
          <a:xfrm>
            <a:off x="3121900" y="1855275"/>
            <a:ext cx="4922400" cy="572700"/>
            <a:chOff x="3121900" y="1855275"/>
            <a:chExt cx="4922400" cy="572700"/>
          </a:xfrm>
        </p:grpSpPr>
        <p:sp>
          <p:nvSpPr>
            <p:cNvPr id="438" name="Google Shape;438;p44"/>
            <p:cNvSpPr/>
            <p:nvPr/>
          </p:nvSpPr>
          <p:spPr>
            <a:xfrm>
              <a:off x="3121900" y="1855275"/>
              <a:ext cx="168600" cy="5727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3671800" y="1924275"/>
              <a:ext cx="4372500" cy="45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학습 loss 에 대한 코드</a:t>
              </a:r>
              <a:endParaRPr/>
            </a:p>
          </p:txBody>
        </p:sp>
        <p:cxnSp>
          <p:nvCxnSpPr>
            <p:cNvPr id="440" name="Google Shape;440;p44"/>
            <p:cNvCxnSpPr/>
            <p:nvPr/>
          </p:nvCxnSpPr>
          <p:spPr>
            <a:xfrm>
              <a:off x="3290500" y="2134875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1" name="Google Shape;441;p44"/>
          <p:cNvGrpSpPr/>
          <p:nvPr/>
        </p:nvGrpSpPr>
        <p:grpSpPr>
          <a:xfrm>
            <a:off x="3121900" y="2560600"/>
            <a:ext cx="4922400" cy="774350"/>
            <a:chOff x="3121900" y="2560600"/>
            <a:chExt cx="4922400" cy="774350"/>
          </a:xfrm>
        </p:grpSpPr>
        <p:sp>
          <p:nvSpPr>
            <p:cNvPr id="442" name="Google Shape;442;p44"/>
            <p:cNvSpPr/>
            <p:nvPr/>
          </p:nvSpPr>
          <p:spPr>
            <a:xfrm>
              <a:off x="3121900" y="2571750"/>
              <a:ext cx="168600" cy="7632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3" name="Google Shape;443;p44"/>
            <p:cNvCxnSpPr/>
            <p:nvPr/>
          </p:nvCxnSpPr>
          <p:spPr>
            <a:xfrm>
              <a:off x="3290500" y="2780200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4" name="Google Shape;444;p44"/>
            <p:cNvSpPr/>
            <p:nvPr/>
          </p:nvSpPr>
          <p:spPr>
            <a:xfrm>
              <a:off x="3671800" y="2560600"/>
              <a:ext cx="4372500" cy="32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네트워크 구조에 대한 코드</a:t>
              </a:r>
              <a:endParaRPr sz="1200"/>
            </a:p>
          </p:txBody>
        </p:sp>
      </p:grpSp>
      <p:grpSp>
        <p:nvGrpSpPr>
          <p:cNvPr id="445" name="Google Shape;445;p44"/>
          <p:cNvGrpSpPr/>
          <p:nvPr/>
        </p:nvGrpSpPr>
        <p:grpSpPr>
          <a:xfrm>
            <a:off x="1268200" y="2958100"/>
            <a:ext cx="6776100" cy="625050"/>
            <a:chOff x="1268200" y="2958100"/>
            <a:chExt cx="6776100" cy="625050"/>
          </a:xfrm>
        </p:grpSpPr>
        <p:cxnSp>
          <p:nvCxnSpPr>
            <p:cNvPr id="446" name="Google Shape;446;p44"/>
            <p:cNvCxnSpPr>
              <a:endCxn id="447" idx="1"/>
            </p:cNvCxnSpPr>
            <p:nvPr/>
          </p:nvCxnSpPr>
          <p:spPr>
            <a:xfrm flipH="1" rot="10800000">
              <a:off x="1268200" y="3071350"/>
              <a:ext cx="2403600" cy="5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7" name="Google Shape;447;p44"/>
            <p:cNvSpPr/>
            <p:nvPr/>
          </p:nvSpPr>
          <p:spPr>
            <a:xfrm>
              <a:off x="3671800" y="2958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때 설정하는 옵션들 정의</a:t>
              </a:r>
              <a:endParaRPr sz="1200"/>
            </a:p>
          </p:txBody>
        </p:sp>
      </p:grpSp>
      <p:grpSp>
        <p:nvGrpSpPr>
          <p:cNvPr id="448" name="Google Shape;448;p44"/>
          <p:cNvGrpSpPr/>
          <p:nvPr/>
        </p:nvGrpSpPr>
        <p:grpSpPr>
          <a:xfrm>
            <a:off x="1321600" y="3475600"/>
            <a:ext cx="6722700" cy="462150"/>
            <a:chOff x="1321600" y="3475600"/>
            <a:chExt cx="6722700" cy="462150"/>
          </a:xfrm>
        </p:grpSpPr>
        <p:cxnSp>
          <p:nvCxnSpPr>
            <p:cNvPr id="449" name="Google Shape;449;p44"/>
            <p:cNvCxnSpPr>
              <a:endCxn id="450" idx="1"/>
            </p:cNvCxnSpPr>
            <p:nvPr/>
          </p:nvCxnSpPr>
          <p:spPr>
            <a:xfrm flipH="1" rot="10800000">
              <a:off x="1321600" y="3588850"/>
              <a:ext cx="2350200" cy="3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0" name="Google Shape;450;p44"/>
            <p:cNvSpPr/>
            <p:nvPr/>
          </p:nvSpPr>
          <p:spPr>
            <a:xfrm>
              <a:off x="3671800" y="34756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Inference 코드 </a:t>
              </a:r>
              <a:endParaRPr sz="1200"/>
            </a:p>
          </p:txBody>
        </p:sp>
      </p:grpSp>
      <p:grpSp>
        <p:nvGrpSpPr>
          <p:cNvPr id="451" name="Google Shape;451;p44"/>
          <p:cNvGrpSpPr/>
          <p:nvPr/>
        </p:nvGrpSpPr>
        <p:grpSpPr>
          <a:xfrm>
            <a:off x="1374700" y="3772504"/>
            <a:ext cx="6669600" cy="763200"/>
            <a:chOff x="1374700" y="3772504"/>
            <a:chExt cx="6669600" cy="763200"/>
          </a:xfrm>
        </p:grpSpPr>
        <p:sp>
          <p:nvSpPr>
            <p:cNvPr id="452" name="Google Shape;452;p44"/>
            <p:cNvSpPr/>
            <p:nvPr/>
          </p:nvSpPr>
          <p:spPr>
            <a:xfrm>
              <a:off x="3671800" y="3772504"/>
              <a:ext cx="4372500" cy="7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코드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모델, 데이터로더 input 으로 받음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Loss, Optimizer 정의해서 epoch 돌리며 학습 진행 </a:t>
              </a:r>
              <a:endParaRPr sz="1200"/>
            </a:p>
          </p:txBody>
        </p:sp>
        <p:cxnSp>
          <p:nvCxnSpPr>
            <p:cNvPr id="453" name="Google Shape;453;p44"/>
            <p:cNvCxnSpPr>
              <a:endCxn id="452" idx="1"/>
            </p:cNvCxnSpPr>
            <p:nvPr/>
          </p:nvCxnSpPr>
          <p:spPr>
            <a:xfrm>
              <a:off x="1374700" y="4133104"/>
              <a:ext cx="2297100" cy="2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4" name="Google Shape;454;p44"/>
          <p:cNvGrpSpPr/>
          <p:nvPr/>
        </p:nvGrpSpPr>
        <p:grpSpPr>
          <a:xfrm>
            <a:off x="1303750" y="4283750"/>
            <a:ext cx="6740550" cy="548850"/>
            <a:chOff x="1303750" y="4283750"/>
            <a:chExt cx="6740550" cy="548850"/>
          </a:xfrm>
        </p:grpSpPr>
        <p:cxnSp>
          <p:nvCxnSpPr>
            <p:cNvPr id="455" name="Google Shape;455;p44"/>
            <p:cNvCxnSpPr/>
            <p:nvPr/>
          </p:nvCxnSpPr>
          <p:spPr>
            <a:xfrm>
              <a:off x="1303750" y="4283750"/>
              <a:ext cx="2394600" cy="4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6" name="Google Shape;456;p44"/>
            <p:cNvSpPr/>
            <p:nvPr/>
          </p:nvSpPr>
          <p:spPr>
            <a:xfrm>
              <a:off x="3671800" y="4606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자주 쓰는 함수들 저장하는 함수 : timer, save ckpt, psnr</a:t>
              </a:r>
              <a:endParaRPr sz="1200"/>
            </a:p>
          </p:txBody>
        </p:sp>
      </p:grpSp>
      <p:sp>
        <p:nvSpPr>
          <p:cNvPr id="457" name="Google Shape;457;p44"/>
          <p:cNvSpPr/>
          <p:nvPr/>
        </p:nvSpPr>
        <p:spPr>
          <a:xfrm>
            <a:off x="267250" y="2520078"/>
            <a:ext cx="2710800" cy="81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463" name="Google Shape;46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5272149" cy="35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6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311700" y="1152475"/>
            <a:ext cx="2621900" cy="32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딥러닝 코드 기본 구성</a:t>
            </a:r>
            <a:endParaRPr/>
          </a:p>
        </p:txBody>
      </p:sp>
      <p:grpSp>
        <p:nvGrpSpPr>
          <p:cNvPr id="471" name="Google Shape;471;p46"/>
          <p:cNvGrpSpPr/>
          <p:nvPr/>
        </p:nvGrpSpPr>
        <p:grpSpPr>
          <a:xfrm>
            <a:off x="3121900" y="1277150"/>
            <a:ext cx="4922400" cy="505500"/>
            <a:chOff x="3121900" y="1277150"/>
            <a:chExt cx="4922400" cy="505500"/>
          </a:xfrm>
        </p:grpSpPr>
        <p:sp>
          <p:nvSpPr>
            <p:cNvPr id="472" name="Google Shape;472;p46"/>
            <p:cNvSpPr/>
            <p:nvPr/>
          </p:nvSpPr>
          <p:spPr>
            <a:xfrm>
              <a:off x="3121900" y="1312625"/>
              <a:ext cx="168600" cy="3369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3671800" y="1277150"/>
              <a:ext cx="4372500" cy="505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데이터 불러오는 코드들 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데이터 셋 별로 각 데이터로더 정의</a:t>
              </a:r>
              <a:endParaRPr sz="1200"/>
            </a:p>
          </p:txBody>
        </p:sp>
        <p:cxnSp>
          <p:nvCxnSpPr>
            <p:cNvPr id="474" name="Google Shape;474;p46"/>
            <p:cNvCxnSpPr>
              <a:stCxn id="472" idx="2"/>
              <a:endCxn id="473" idx="1"/>
            </p:cNvCxnSpPr>
            <p:nvPr/>
          </p:nvCxnSpPr>
          <p:spPr>
            <a:xfrm>
              <a:off x="3290500" y="1481075"/>
              <a:ext cx="381300" cy="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75" name="Google Shape;475;p46"/>
          <p:cNvGrpSpPr/>
          <p:nvPr/>
        </p:nvGrpSpPr>
        <p:grpSpPr>
          <a:xfrm>
            <a:off x="3121900" y="1855275"/>
            <a:ext cx="4922400" cy="572700"/>
            <a:chOff x="3121900" y="1855275"/>
            <a:chExt cx="4922400" cy="572700"/>
          </a:xfrm>
        </p:grpSpPr>
        <p:sp>
          <p:nvSpPr>
            <p:cNvPr id="476" name="Google Shape;476;p46"/>
            <p:cNvSpPr/>
            <p:nvPr/>
          </p:nvSpPr>
          <p:spPr>
            <a:xfrm>
              <a:off x="3121900" y="1855275"/>
              <a:ext cx="168600" cy="5727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3671800" y="1924275"/>
              <a:ext cx="4372500" cy="45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학습 loss 에 대한 코드</a:t>
              </a:r>
              <a:endParaRPr/>
            </a:p>
          </p:txBody>
        </p:sp>
        <p:cxnSp>
          <p:nvCxnSpPr>
            <p:cNvPr id="478" name="Google Shape;478;p46"/>
            <p:cNvCxnSpPr/>
            <p:nvPr/>
          </p:nvCxnSpPr>
          <p:spPr>
            <a:xfrm>
              <a:off x="3290500" y="2134875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79" name="Google Shape;479;p46"/>
          <p:cNvGrpSpPr/>
          <p:nvPr/>
        </p:nvGrpSpPr>
        <p:grpSpPr>
          <a:xfrm>
            <a:off x="3121900" y="2560600"/>
            <a:ext cx="4922400" cy="774350"/>
            <a:chOff x="3121900" y="2560600"/>
            <a:chExt cx="4922400" cy="774350"/>
          </a:xfrm>
        </p:grpSpPr>
        <p:sp>
          <p:nvSpPr>
            <p:cNvPr id="480" name="Google Shape;480;p46"/>
            <p:cNvSpPr/>
            <p:nvPr/>
          </p:nvSpPr>
          <p:spPr>
            <a:xfrm>
              <a:off x="3121900" y="2571750"/>
              <a:ext cx="168600" cy="7632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1" name="Google Shape;481;p46"/>
            <p:cNvCxnSpPr/>
            <p:nvPr/>
          </p:nvCxnSpPr>
          <p:spPr>
            <a:xfrm>
              <a:off x="3290500" y="2780200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2" name="Google Shape;482;p46"/>
            <p:cNvSpPr/>
            <p:nvPr/>
          </p:nvSpPr>
          <p:spPr>
            <a:xfrm>
              <a:off x="3671800" y="2560600"/>
              <a:ext cx="4372500" cy="32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네트워크 구조에 대한 코드</a:t>
              </a:r>
              <a:endParaRPr sz="1200"/>
            </a:p>
          </p:txBody>
        </p:sp>
      </p:grpSp>
      <p:grpSp>
        <p:nvGrpSpPr>
          <p:cNvPr id="483" name="Google Shape;483;p46"/>
          <p:cNvGrpSpPr/>
          <p:nvPr/>
        </p:nvGrpSpPr>
        <p:grpSpPr>
          <a:xfrm>
            <a:off x="1268200" y="2958100"/>
            <a:ext cx="6776100" cy="625050"/>
            <a:chOff x="1268200" y="2958100"/>
            <a:chExt cx="6776100" cy="625050"/>
          </a:xfrm>
        </p:grpSpPr>
        <p:cxnSp>
          <p:nvCxnSpPr>
            <p:cNvPr id="484" name="Google Shape;484;p46"/>
            <p:cNvCxnSpPr>
              <a:endCxn id="485" idx="1"/>
            </p:cNvCxnSpPr>
            <p:nvPr/>
          </p:nvCxnSpPr>
          <p:spPr>
            <a:xfrm flipH="1" rot="10800000">
              <a:off x="1268200" y="3071350"/>
              <a:ext cx="2403600" cy="5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5" name="Google Shape;485;p46"/>
            <p:cNvSpPr/>
            <p:nvPr/>
          </p:nvSpPr>
          <p:spPr>
            <a:xfrm>
              <a:off x="3671800" y="2958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때 설정하는 옵션들 정의</a:t>
              </a:r>
              <a:endParaRPr sz="1200"/>
            </a:p>
          </p:txBody>
        </p:sp>
      </p:grpSp>
      <p:grpSp>
        <p:nvGrpSpPr>
          <p:cNvPr id="486" name="Google Shape;486;p46"/>
          <p:cNvGrpSpPr/>
          <p:nvPr/>
        </p:nvGrpSpPr>
        <p:grpSpPr>
          <a:xfrm>
            <a:off x="1321600" y="3475600"/>
            <a:ext cx="6722700" cy="462150"/>
            <a:chOff x="1321600" y="3475600"/>
            <a:chExt cx="6722700" cy="462150"/>
          </a:xfrm>
        </p:grpSpPr>
        <p:cxnSp>
          <p:nvCxnSpPr>
            <p:cNvPr id="487" name="Google Shape;487;p46"/>
            <p:cNvCxnSpPr>
              <a:endCxn id="488" idx="1"/>
            </p:cNvCxnSpPr>
            <p:nvPr/>
          </p:nvCxnSpPr>
          <p:spPr>
            <a:xfrm flipH="1" rot="10800000">
              <a:off x="1321600" y="3588850"/>
              <a:ext cx="2350200" cy="3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8" name="Google Shape;488;p46"/>
            <p:cNvSpPr/>
            <p:nvPr/>
          </p:nvSpPr>
          <p:spPr>
            <a:xfrm>
              <a:off x="3671800" y="34756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Inference 코드 </a:t>
              </a:r>
              <a:endParaRPr sz="1200"/>
            </a:p>
          </p:txBody>
        </p:sp>
      </p:grpSp>
      <p:grpSp>
        <p:nvGrpSpPr>
          <p:cNvPr id="489" name="Google Shape;489;p46"/>
          <p:cNvGrpSpPr/>
          <p:nvPr/>
        </p:nvGrpSpPr>
        <p:grpSpPr>
          <a:xfrm>
            <a:off x="1374700" y="3772504"/>
            <a:ext cx="6669600" cy="763200"/>
            <a:chOff x="1374700" y="3772504"/>
            <a:chExt cx="6669600" cy="763200"/>
          </a:xfrm>
        </p:grpSpPr>
        <p:sp>
          <p:nvSpPr>
            <p:cNvPr id="490" name="Google Shape;490;p46"/>
            <p:cNvSpPr/>
            <p:nvPr/>
          </p:nvSpPr>
          <p:spPr>
            <a:xfrm>
              <a:off x="3671800" y="3772504"/>
              <a:ext cx="4372500" cy="7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코드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모델, 데이터로더 input 으로 받음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Loss, Optimizer 정의해서 epoch 돌리며 학습 진행 </a:t>
              </a:r>
              <a:endParaRPr sz="1200"/>
            </a:p>
          </p:txBody>
        </p:sp>
        <p:cxnSp>
          <p:nvCxnSpPr>
            <p:cNvPr id="491" name="Google Shape;491;p46"/>
            <p:cNvCxnSpPr>
              <a:endCxn id="490" idx="1"/>
            </p:cNvCxnSpPr>
            <p:nvPr/>
          </p:nvCxnSpPr>
          <p:spPr>
            <a:xfrm>
              <a:off x="1374700" y="4133104"/>
              <a:ext cx="2297100" cy="2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92" name="Google Shape;492;p46"/>
          <p:cNvGrpSpPr/>
          <p:nvPr/>
        </p:nvGrpSpPr>
        <p:grpSpPr>
          <a:xfrm>
            <a:off x="1303750" y="4283750"/>
            <a:ext cx="6740550" cy="548850"/>
            <a:chOff x="1303750" y="4283750"/>
            <a:chExt cx="6740550" cy="548850"/>
          </a:xfrm>
        </p:grpSpPr>
        <p:cxnSp>
          <p:nvCxnSpPr>
            <p:cNvPr id="493" name="Google Shape;493;p46"/>
            <p:cNvCxnSpPr/>
            <p:nvPr/>
          </p:nvCxnSpPr>
          <p:spPr>
            <a:xfrm>
              <a:off x="1303750" y="4283750"/>
              <a:ext cx="2394600" cy="4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4" name="Google Shape;494;p46"/>
            <p:cNvSpPr/>
            <p:nvPr/>
          </p:nvSpPr>
          <p:spPr>
            <a:xfrm>
              <a:off x="3671800" y="4606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자주 쓰는 함수들 저장하는 함수 : timer, save ckpt, psnr</a:t>
              </a:r>
              <a:endParaRPr sz="1200"/>
            </a:p>
          </p:txBody>
        </p:sp>
      </p:grpSp>
      <p:sp>
        <p:nvSpPr>
          <p:cNvPr id="495" name="Google Shape;495;p46"/>
          <p:cNvSpPr/>
          <p:nvPr/>
        </p:nvSpPr>
        <p:spPr>
          <a:xfrm>
            <a:off x="267250" y="1685351"/>
            <a:ext cx="2710800" cy="81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267250" y="4031212"/>
            <a:ext cx="2710800" cy="17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&amp; Train</a:t>
            </a:r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25" y="979325"/>
            <a:ext cx="3563627" cy="32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700" y="1435763"/>
            <a:ext cx="3190149" cy="290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25" y="4181422"/>
            <a:ext cx="1392500" cy="6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8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311700" y="1152475"/>
            <a:ext cx="2621900" cy="32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딥러닝 코드 기본 구성</a:t>
            </a:r>
            <a:endParaRPr/>
          </a:p>
        </p:txBody>
      </p:sp>
      <p:grpSp>
        <p:nvGrpSpPr>
          <p:cNvPr id="511" name="Google Shape;511;p48"/>
          <p:cNvGrpSpPr/>
          <p:nvPr/>
        </p:nvGrpSpPr>
        <p:grpSpPr>
          <a:xfrm>
            <a:off x="3121900" y="1277150"/>
            <a:ext cx="4922400" cy="505500"/>
            <a:chOff x="3121900" y="1277150"/>
            <a:chExt cx="4922400" cy="505500"/>
          </a:xfrm>
        </p:grpSpPr>
        <p:sp>
          <p:nvSpPr>
            <p:cNvPr id="512" name="Google Shape;512;p48"/>
            <p:cNvSpPr/>
            <p:nvPr/>
          </p:nvSpPr>
          <p:spPr>
            <a:xfrm>
              <a:off x="3121900" y="1312625"/>
              <a:ext cx="168600" cy="3369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3671800" y="1277150"/>
              <a:ext cx="4372500" cy="505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데이터 불러오는 코드들 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데이터 셋 별로 각 데이터로더 정의</a:t>
              </a:r>
              <a:endParaRPr sz="1200"/>
            </a:p>
          </p:txBody>
        </p:sp>
        <p:cxnSp>
          <p:nvCxnSpPr>
            <p:cNvPr id="514" name="Google Shape;514;p48"/>
            <p:cNvCxnSpPr>
              <a:stCxn id="512" idx="2"/>
              <a:endCxn id="513" idx="1"/>
            </p:cNvCxnSpPr>
            <p:nvPr/>
          </p:nvCxnSpPr>
          <p:spPr>
            <a:xfrm>
              <a:off x="3290500" y="1481075"/>
              <a:ext cx="381300" cy="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15" name="Google Shape;515;p48"/>
          <p:cNvGrpSpPr/>
          <p:nvPr/>
        </p:nvGrpSpPr>
        <p:grpSpPr>
          <a:xfrm>
            <a:off x="3121900" y="1855275"/>
            <a:ext cx="4922400" cy="572700"/>
            <a:chOff x="3121900" y="1855275"/>
            <a:chExt cx="4922400" cy="572700"/>
          </a:xfrm>
        </p:grpSpPr>
        <p:sp>
          <p:nvSpPr>
            <p:cNvPr id="516" name="Google Shape;516;p48"/>
            <p:cNvSpPr/>
            <p:nvPr/>
          </p:nvSpPr>
          <p:spPr>
            <a:xfrm>
              <a:off x="3121900" y="1855275"/>
              <a:ext cx="168600" cy="5727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3671800" y="1924275"/>
              <a:ext cx="4372500" cy="45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학습 loss 에 대한 코드</a:t>
              </a:r>
              <a:endParaRPr/>
            </a:p>
          </p:txBody>
        </p:sp>
        <p:cxnSp>
          <p:nvCxnSpPr>
            <p:cNvPr id="518" name="Google Shape;518;p48"/>
            <p:cNvCxnSpPr/>
            <p:nvPr/>
          </p:nvCxnSpPr>
          <p:spPr>
            <a:xfrm>
              <a:off x="3290500" y="2134875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19" name="Google Shape;519;p48"/>
          <p:cNvGrpSpPr/>
          <p:nvPr/>
        </p:nvGrpSpPr>
        <p:grpSpPr>
          <a:xfrm>
            <a:off x="3121900" y="2560600"/>
            <a:ext cx="4922400" cy="774350"/>
            <a:chOff x="3121900" y="2560600"/>
            <a:chExt cx="4922400" cy="774350"/>
          </a:xfrm>
        </p:grpSpPr>
        <p:sp>
          <p:nvSpPr>
            <p:cNvPr id="520" name="Google Shape;520;p48"/>
            <p:cNvSpPr/>
            <p:nvPr/>
          </p:nvSpPr>
          <p:spPr>
            <a:xfrm>
              <a:off x="3121900" y="2571750"/>
              <a:ext cx="168600" cy="7632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1" name="Google Shape;521;p48"/>
            <p:cNvCxnSpPr/>
            <p:nvPr/>
          </p:nvCxnSpPr>
          <p:spPr>
            <a:xfrm>
              <a:off x="3290500" y="2780200"/>
              <a:ext cx="3813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2" name="Google Shape;522;p48"/>
            <p:cNvSpPr/>
            <p:nvPr/>
          </p:nvSpPr>
          <p:spPr>
            <a:xfrm>
              <a:off x="3671800" y="2560600"/>
              <a:ext cx="4372500" cy="32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네트워크 구조에 대한 코드</a:t>
              </a:r>
              <a:endParaRPr sz="1200"/>
            </a:p>
          </p:txBody>
        </p:sp>
      </p:grpSp>
      <p:grpSp>
        <p:nvGrpSpPr>
          <p:cNvPr id="523" name="Google Shape;523;p48"/>
          <p:cNvGrpSpPr/>
          <p:nvPr/>
        </p:nvGrpSpPr>
        <p:grpSpPr>
          <a:xfrm>
            <a:off x="1268200" y="2958100"/>
            <a:ext cx="6776100" cy="625050"/>
            <a:chOff x="1268200" y="2958100"/>
            <a:chExt cx="6776100" cy="625050"/>
          </a:xfrm>
        </p:grpSpPr>
        <p:cxnSp>
          <p:nvCxnSpPr>
            <p:cNvPr id="524" name="Google Shape;524;p48"/>
            <p:cNvCxnSpPr>
              <a:endCxn id="525" idx="1"/>
            </p:cNvCxnSpPr>
            <p:nvPr/>
          </p:nvCxnSpPr>
          <p:spPr>
            <a:xfrm flipH="1" rot="10800000">
              <a:off x="1268200" y="3071350"/>
              <a:ext cx="2403600" cy="51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5" name="Google Shape;525;p48"/>
            <p:cNvSpPr/>
            <p:nvPr/>
          </p:nvSpPr>
          <p:spPr>
            <a:xfrm>
              <a:off x="3671800" y="2958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때 설정하는 옵션들 정의</a:t>
              </a:r>
              <a:endParaRPr sz="1200"/>
            </a:p>
          </p:txBody>
        </p:sp>
      </p:grpSp>
      <p:grpSp>
        <p:nvGrpSpPr>
          <p:cNvPr id="526" name="Google Shape;526;p48"/>
          <p:cNvGrpSpPr/>
          <p:nvPr/>
        </p:nvGrpSpPr>
        <p:grpSpPr>
          <a:xfrm>
            <a:off x="1321600" y="3475600"/>
            <a:ext cx="6722700" cy="462150"/>
            <a:chOff x="1321600" y="3475600"/>
            <a:chExt cx="6722700" cy="462150"/>
          </a:xfrm>
        </p:grpSpPr>
        <p:cxnSp>
          <p:nvCxnSpPr>
            <p:cNvPr id="527" name="Google Shape;527;p48"/>
            <p:cNvCxnSpPr>
              <a:endCxn id="528" idx="1"/>
            </p:cNvCxnSpPr>
            <p:nvPr/>
          </p:nvCxnSpPr>
          <p:spPr>
            <a:xfrm flipH="1" rot="10800000">
              <a:off x="1321600" y="3588850"/>
              <a:ext cx="2350200" cy="3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8" name="Google Shape;528;p48"/>
            <p:cNvSpPr/>
            <p:nvPr/>
          </p:nvSpPr>
          <p:spPr>
            <a:xfrm>
              <a:off x="3671800" y="34756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Inference 코드 </a:t>
              </a:r>
              <a:endParaRPr sz="1200"/>
            </a:p>
          </p:txBody>
        </p:sp>
      </p:grpSp>
      <p:grpSp>
        <p:nvGrpSpPr>
          <p:cNvPr id="529" name="Google Shape;529;p48"/>
          <p:cNvGrpSpPr/>
          <p:nvPr/>
        </p:nvGrpSpPr>
        <p:grpSpPr>
          <a:xfrm>
            <a:off x="1374700" y="3772504"/>
            <a:ext cx="6669600" cy="763200"/>
            <a:chOff x="1374700" y="3772504"/>
            <a:chExt cx="6669600" cy="763200"/>
          </a:xfrm>
        </p:grpSpPr>
        <p:sp>
          <p:nvSpPr>
            <p:cNvPr id="530" name="Google Shape;530;p48"/>
            <p:cNvSpPr/>
            <p:nvPr/>
          </p:nvSpPr>
          <p:spPr>
            <a:xfrm>
              <a:off x="3671800" y="3772504"/>
              <a:ext cx="4372500" cy="7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학습 코드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모델, 데이터로더 input 으로 받음</a:t>
              </a:r>
              <a:endParaRPr sz="12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Char char="-"/>
              </a:pPr>
              <a:r>
                <a:rPr lang="en" sz="1200"/>
                <a:t>Loss, Optimizer 정의해서 epoch 돌리며 학습 진행 </a:t>
              </a:r>
              <a:endParaRPr sz="1200"/>
            </a:p>
          </p:txBody>
        </p:sp>
        <p:cxnSp>
          <p:nvCxnSpPr>
            <p:cNvPr id="531" name="Google Shape;531;p48"/>
            <p:cNvCxnSpPr>
              <a:endCxn id="530" idx="1"/>
            </p:cNvCxnSpPr>
            <p:nvPr/>
          </p:nvCxnSpPr>
          <p:spPr>
            <a:xfrm>
              <a:off x="1374700" y="4133104"/>
              <a:ext cx="2297100" cy="2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32" name="Google Shape;532;p48"/>
          <p:cNvGrpSpPr/>
          <p:nvPr/>
        </p:nvGrpSpPr>
        <p:grpSpPr>
          <a:xfrm>
            <a:off x="1303750" y="4283750"/>
            <a:ext cx="6740550" cy="548850"/>
            <a:chOff x="1303750" y="4283750"/>
            <a:chExt cx="6740550" cy="548850"/>
          </a:xfrm>
        </p:grpSpPr>
        <p:cxnSp>
          <p:nvCxnSpPr>
            <p:cNvPr id="533" name="Google Shape;533;p48"/>
            <p:cNvCxnSpPr/>
            <p:nvPr/>
          </p:nvCxnSpPr>
          <p:spPr>
            <a:xfrm>
              <a:off x="1303750" y="4283750"/>
              <a:ext cx="2394600" cy="4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4" name="Google Shape;534;p48"/>
            <p:cNvSpPr/>
            <p:nvPr/>
          </p:nvSpPr>
          <p:spPr>
            <a:xfrm>
              <a:off x="3671800" y="4606100"/>
              <a:ext cx="4372500" cy="22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자주 쓰는 함수들 저장하는 함수 : timer, save ckpt, psnr</a:t>
              </a:r>
              <a:endParaRPr sz="1200"/>
            </a:p>
          </p:txBody>
        </p:sp>
      </p:grpSp>
      <p:sp>
        <p:nvSpPr>
          <p:cNvPr id="535" name="Google Shape;535;p48"/>
          <p:cNvSpPr/>
          <p:nvPr/>
        </p:nvSpPr>
        <p:spPr>
          <a:xfrm>
            <a:off x="267250" y="3878812"/>
            <a:ext cx="2710800" cy="17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541" name="Google Shape;54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0" y="1227625"/>
            <a:ext cx="2341375" cy="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50" y="1939750"/>
            <a:ext cx="2794571" cy="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250" y="2651875"/>
            <a:ext cx="2794575" cy="53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250" y="3191375"/>
            <a:ext cx="4259425" cy="11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0675" y="1323475"/>
            <a:ext cx="3842275" cy="12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1125" y="2909975"/>
            <a:ext cx="2341375" cy="57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553" name="Google Shape;55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1 : 딥러닝 코드 구조 및 pytorch 기초 정리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2 : Pytorch를 활용한 분류기(classifier)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3 : Pytorch를 활용한 분류기(classifier)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week 4 : 최근 많이 사용되는 딥러닝 네트워크 구조 transformer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5 : Pytorch를 활용해서 학습과정 시각화 하기와 전이학습 방법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6 : Pytorch를 활용한 검출(detection)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7 : Pytorch를 활용한 검출(detection) 모델 학습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최근 딥러닝 네트워크 구조 /  U-net 구조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</p:txBody>
      </p:sp>
      <p:sp>
        <p:nvSpPr>
          <p:cNvPr id="559" name="Google Shape;55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최초로 transformer 를 제안한 논문, Attention 구조에 대해서 제안함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Task : machine translation ( 최초에는 언어모델에 주로 사용됨 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최근 많이 쓰는 ChatGPT 가 이를 기반으로 한 구조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Attention 기반 모델들 : Bert, GPT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60" name="Google Shape;560;p51"/>
          <p:cNvSpPr txBox="1"/>
          <p:nvPr/>
        </p:nvSpPr>
        <p:spPr>
          <a:xfrm>
            <a:off x="2259200" y="581225"/>
            <a:ext cx="464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highlight>
                  <a:srgbClr val="F4CCCC"/>
                </a:highlight>
              </a:rPr>
              <a:t>Ashish Vaswani</a:t>
            </a:r>
            <a:r>
              <a:rPr i="1" lang="en" sz="1100">
                <a:highlight>
                  <a:srgbClr val="F4CCCC"/>
                </a:highlight>
              </a:rPr>
              <a:t> et al. </a:t>
            </a:r>
            <a:r>
              <a:rPr i="1" lang="en" sz="1100">
                <a:highlight>
                  <a:srgbClr val="F4CCCC"/>
                </a:highlight>
              </a:rPr>
              <a:t>Attention Is All You Need.</a:t>
            </a:r>
            <a:r>
              <a:rPr i="1" lang="en" sz="1100">
                <a:highlight>
                  <a:srgbClr val="F4CCCC"/>
                </a:highlight>
              </a:rPr>
              <a:t> 2017. (</a:t>
            </a:r>
            <a:r>
              <a:rPr i="1" lang="en" sz="1100" u="sng">
                <a:solidFill>
                  <a:schemeClr val="hlink"/>
                </a:solidFill>
                <a:highlight>
                  <a:srgbClr val="F4CCCC"/>
                </a:highlight>
                <a:hlinkClick r:id="rId3"/>
              </a:rPr>
              <a:t>NeurIPS</a:t>
            </a:r>
            <a:r>
              <a:rPr i="1" lang="en" sz="1100">
                <a:highlight>
                  <a:srgbClr val="F4CCCC"/>
                </a:highlight>
              </a:rPr>
              <a:t>) </a:t>
            </a:r>
            <a:endParaRPr i="1" sz="1100">
              <a:highlight>
                <a:srgbClr val="F4CCCC"/>
              </a:highlight>
            </a:endParaRPr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400" y="1971550"/>
            <a:ext cx="1832325" cy="28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1 : 딥러닝 코드 구조 및 pytorch 기초 정리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2 : Pytorch를 활용한 분류기(classifier)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3 : Pytorch를 활용한 분류기(classifier)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week 4 : Pytorch 를 활용해서 학습 과정 시각화 방법 → 최</a:t>
            </a:r>
            <a:r>
              <a:rPr b="1" lang="en"/>
              <a:t>근 많이 사용되는 딥러닝 네트워크 구조 transformer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5 : Pytorch를 활용해</a:t>
            </a:r>
            <a:r>
              <a:rPr lang="en"/>
              <a:t>서 학습과정 시각화 하기와</a:t>
            </a:r>
            <a:r>
              <a:rPr lang="en"/>
              <a:t> 전이학습 방법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6 : Pytorch를 활용한 검출(detection)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7 : Pytorch를 활용한 검출(detection) 모델 학습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최근 딥러닝 네트워크 구조 /  U-net 구조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6"/>
          <p:cNvCxnSpPr/>
          <p:nvPr/>
        </p:nvCxnSpPr>
        <p:spPr>
          <a:xfrm>
            <a:off x="1144775" y="2464425"/>
            <a:ext cx="3156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&amp; Decoder</a:t>
            </a:r>
            <a:endParaRPr/>
          </a:p>
        </p:txBody>
      </p:sp>
      <p:sp>
        <p:nvSpPr>
          <p:cNvPr id="567" name="Google Shape;56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여러개</a:t>
            </a:r>
            <a:r>
              <a:rPr lang="en"/>
              <a:t>의 encoder와 decoder로 이루어져 있음</a:t>
            </a:r>
            <a:endParaRPr/>
          </a:p>
        </p:txBody>
      </p:sp>
      <p:pic>
        <p:nvPicPr>
          <p:cNvPr id="568" name="Google Shape;5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4175"/>
            <a:ext cx="3768350" cy="2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95" y="1704175"/>
            <a:ext cx="4108975" cy="28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575" name="Google Shape;57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Encoder = Self-attention + Position-wise FeedForward NN</a:t>
            </a:r>
            <a:endParaRPr/>
          </a:p>
        </p:txBody>
      </p:sp>
      <p:pic>
        <p:nvPicPr>
          <p:cNvPr id="576" name="Google Shape;5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34821"/>
            <a:ext cx="3647274" cy="16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13" y="1874825"/>
            <a:ext cx="16287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Encoder : Attention</a:t>
            </a:r>
            <a:endParaRPr/>
          </a:p>
        </p:txBody>
      </p:sp>
      <p:sp>
        <p:nvSpPr>
          <p:cNvPr id="583" name="Google Shape;58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Query</a:t>
            </a:r>
            <a:r>
              <a:rPr lang="en"/>
              <a:t> : 유추해</a:t>
            </a:r>
            <a:r>
              <a:rPr lang="en"/>
              <a:t>야하는 정보의 feature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Key : Query</a:t>
            </a:r>
            <a:r>
              <a:rPr lang="en"/>
              <a:t>와의 연관성을 체크해야하는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Value : key </a:t>
            </a:r>
            <a:r>
              <a:rPr lang="en"/>
              <a:t>가 갖고 있는 값</a:t>
            </a:r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63" y="1227325"/>
            <a:ext cx="49434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138" y="3259138"/>
            <a:ext cx="5095875" cy="159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54"/>
          <p:cNvGrpSpPr/>
          <p:nvPr/>
        </p:nvGrpSpPr>
        <p:grpSpPr>
          <a:xfrm>
            <a:off x="5835125" y="2103625"/>
            <a:ext cx="3203825" cy="461700"/>
            <a:chOff x="5835125" y="2103625"/>
            <a:chExt cx="3203825" cy="461700"/>
          </a:xfrm>
        </p:grpSpPr>
        <p:cxnSp>
          <p:nvCxnSpPr>
            <p:cNvPr id="587" name="Google Shape;587;p54"/>
            <p:cNvCxnSpPr/>
            <p:nvPr/>
          </p:nvCxnSpPr>
          <p:spPr>
            <a:xfrm>
              <a:off x="5835125" y="2353125"/>
              <a:ext cx="413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88" name="Google Shape;588;p54"/>
            <p:cNvSpPr txBox="1"/>
            <p:nvPr/>
          </p:nvSpPr>
          <p:spPr>
            <a:xfrm>
              <a:off x="6208750" y="2103625"/>
              <a:ext cx="2830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입력 문장의 모든 feature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589" name="Google Shape;589;p54"/>
          <p:cNvGrpSpPr/>
          <p:nvPr/>
        </p:nvGrpSpPr>
        <p:grpSpPr>
          <a:xfrm>
            <a:off x="5835125" y="2383225"/>
            <a:ext cx="3203825" cy="461700"/>
            <a:chOff x="5835125" y="2103625"/>
            <a:chExt cx="3203825" cy="461700"/>
          </a:xfrm>
        </p:grpSpPr>
        <p:cxnSp>
          <p:nvCxnSpPr>
            <p:cNvPr id="590" name="Google Shape;590;p54"/>
            <p:cNvCxnSpPr/>
            <p:nvPr/>
          </p:nvCxnSpPr>
          <p:spPr>
            <a:xfrm>
              <a:off x="5835125" y="2353125"/>
              <a:ext cx="413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91" name="Google Shape;591;p54"/>
            <p:cNvSpPr txBox="1"/>
            <p:nvPr/>
          </p:nvSpPr>
          <p:spPr>
            <a:xfrm>
              <a:off x="6208750" y="2103625"/>
              <a:ext cx="2830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입력 문장의 모든 feature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592" name="Google Shape;592;p54"/>
          <p:cNvGrpSpPr/>
          <p:nvPr/>
        </p:nvGrpSpPr>
        <p:grpSpPr>
          <a:xfrm>
            <a:off x="5835125" y="2681375"/>
            <a:ext cx="3203825" cy="461700"/>
            <a:chOff x="5835125" y="2103625"/>
            <a:chExt cx="3203825" cy="461700"/>
          </a:xfrm>
        </p:grpSpPr>
        <p:cxnSp>
          <p:nvCxnSpPr>
            <p:cNvPr id="593" name="Google Shape;593;p54"/>
            <p:cNvCxnSpPr/>
            <p:nvPr/>
          </p:nvCxnSpPr>
          <p:spPr>
            <a:xfrm>
              <a:off x="5835125" y="2353125"/>
              <a:ext cx="413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94" name="Google Shape;594;p54"/>
            <p:cNvSpPr txBox="1"/>
            <p:nvPr/>
          </p:nvSpPr>
          <p:spPr>
            <a:xfrm>
              <a:off x="6208750" y="2103625"/>
              <a:ext cx="2830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입력 문장의 모든 feature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: Multi-head Attention</a:t>
            </a:r>
            <a:endParaRPr/>
          </a:p>
        </p:txBody>
      </p:sp>
      <p:sp>
        <p:nvSpPr>
          <p:cNvPr id="600" name="Google Shape;60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H 개</a:t>
            </a:r>
            <a:r>
              <a:rPr lang="en" sz="1100"/>
              <a:t>의 서로다르게 초기화된 weight 를 곱해서 서로다른 attention 결과를 얻고 concat 한다음 weeight  를 곱해서 최종 atteention 값 얻음</a:t>
            </a:r>
            <a:endParaRPr sz="1100"/>
          </a:p>
        </p:txBody>
      </p:sp>
      <p:pic>
        <p:nvPicPr>
          <p:cNvPr id="601" name="Google Shape;6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" y="1678575"/>
            <a:ext cx="21717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18" y="4380175"/>
            <a:ext cx="2049375" cy="3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888" y="1678575"/>
            <a:ext cx="22002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875" y="2245525"/>
            <a:ext cx="3552524" cy="19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2200" y="4380175"/>
            <a:ext cx="3626650" cy="5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: Position-wise FeedForward NN</a:t>
            </a:r>
            <a:endParaRPr/>
          </a:p>
        </p:txBody>
      </p:sp>
      <p:sp>
        <p:nvSpPr>
          <p:cNvPr id="611" name="Google Shape;61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단어마</a:t>
            </a:r>
            <a:r>
              <a:rPr lang="en"/>
              <a:t>다 attention 결과에 fully connected feed-fowrad 를 수행</a:t>
            </a:r>
            <a:endParaRPr/>
          </a:p>
        </p:txBody>
      </p:sp>
      <p:pic>
        <p:nvPicPr>
          <p:cNvPr id="612" name="Google Shape;6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200" y="1600063"/>
            <a:ext cx="4370000" cy="28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863" y="4568875"/>
            <a:ext cx="2628275" cy="3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619" name="Google Shape;61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647825"/>
            <a:ext cx="29432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600" y="1349400"/>
            <a:ext cx="12954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 : </a:t>
            </a:r>
            <a:r>
              <a:rPr lang="en"/>
              <a:t>Masked</a:t>
            </a:r>
            <a:r>
              <a:rPr lang="en"/>
              <a:t> Multihead Attention</a:t>
            </a:r>
            <a:endParaRPr/>
          </a:p>
        </p:txBody>
      </p:sp>
      <p:sp>
        <p:nvSpPr>
          <p:cNvPr id="627" name="Google Shape;62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모</a:t>
            </a:r>
            <a:r>
              <a:rPr lang="en"/>
              <a:t>든 단어의 attention 을 사용하는 것을 방지 ( 미래정보까지 활용하게 됨 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현재 위치의 정보를 활용할 때 그 이후의 정보와는 attention값을 사용하지 않음</a:t>
            </a:r>
            <a:endParaRPr/>
          </a:p>
        </p:txBody>
      </p:sp>
      <p:pic>
        <p:nvPicPr>
          <p:cNvPr id="628" name="Google Shape;6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958150"/>
            <a:ext cx="73533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</p:txBody>
      </p:sp>
      <p:sp>
        <p:nvSpPr>
          <p:cNvPr id="634" name="Google Shape;634;p59"/>
          <p:cNvSpPr txBox="1"/>
          <p:nvPr/>
        </p:nvSpPr>
        <p:spPr>
          <a:xfrm>
            <a:off x="2259200" y="581225"/>
            <a:ext cx="464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highlight>
                  <a:srgbClr val="F4CCCC"/>
                </a:highlight>
              </a:rPr>
              <a:t>Ashish Vaswani et al. Attention Is All You Need. 2017. (</a:t>
            </a:r>
            <a:r>
              <a:rPr i="1" lang="en" sz="1100" u="sng">
                <a:solidFill>
                  <a:schemeClr val="hlink"/>
                </a:solidFill>
                <a:highlight>
                  <a:srgbClr val="F4CCCC"/>
                </a:highlight>
                <a:hlinkClick r:id="rId3"/>
              </a:rPr>
              <a:t>NeurIPS</a:t>
            </a:r>
            <a:r>
              <a:rPr i="1" lang="en" sz="1100">
                <a:highlight>
                  <a:srgbClr val="F4CCCC"/>
                </a:highlight>
              </a:rPr>
              <a:t>) </a:t>
            </a:r>
            <a:endParaRPr i="1" sz="1100">
              <a:highlight>
                <a:srgbClr val="F4CCCC"/>
              </a:highlight>
            </a:endParaRPr>
          </a:p>
        </p:txBody>
      </p:sp>
      <p:pic>
        <p:nvPicPr>
          <p:cNvPr id="635" name="Google Shape;63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613" y="1108450"/>
            <a:ext cx="2396775" cy="36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in Pytorch</a:t>
            </a:r>
            <a:endParaRPr/>
          </a:p>
        </p:txBody>
      </p:sp>
      <p:sp>
        <p:nvSpPr>
          <p:cNvPr id="641" name="Google Shape;64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https://pytorch.org/docs/stable/generated/torch.nn.Transformer.html</a:t>
            </a:r>
            <a:r>
              <a:rPr lang="en"/>
              <a:t> </a:t>
            </a:r>
            <a:endParaRPr/>
          </a:p>
        </p:txBody>
      </p:sp>
      <p:pic>
        <p:nvPicPr>
          <p:cNvPr id="642" name="Google Shape;642;p60"/>
          <p:cNvPicPr preferRelativeResize="0"/>
          <p:nvPr/>
        </p:nvPicPr>
        <p:blipFill rotWithShape="1">
          <a:blip r:embed="rId4">
            <a:alphaModFix/>
          </a:blip>
          <a:srcRect b="34439" l="0" r="0" t="0"/>
          <a:stretch/>
        </p:blipFill>
        <p:spPr>
          <a:xfrm>
            <a:off x="311700" y="1576050"/>
            <a:ext cx="5575725" cy="310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</a:t>
            </a:r>
            <a:endParaRPr/>
          </a:p>
        </p:txBody>
      </p:sp>
      <p:sp>
        <p:nvSpPr>
          <p:cNvPr id="648" name="Google Shape;64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49" name="Google Shape;649;p61"/>
          <p:cNvSpPr txBox="1"/>
          <p:nvPr/>
        </p:nvSpPr>
        <p:spPr>
          <a:xfrm>
            <a:off x="1152725" y="581225"/>
            <a:ext cx="781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highlight>
                  <a:srgbClr val="F4CCCC"/>
                </a:highlight>
              </a:rPr>
              <a:t>Alexey Dosovitskiy </a:t>
            </a:r>
            <a:r>
              <a:rPr i="1" lang="en" sz="1100">
                <a:highlight>
                  <a:srgbClr val="F4CCCC"/>
                </a:highlight>
              </a:rPr>
              <a:t>et al. An Image is Worth 16x16 Words: Transformers for Image Recognition at Scale. 2021. (</a:t>
            </a:r>
            <a:r>
              <a:rPr i="1" lang="en" sz="1100" u="sng">
                <a:solidFill>
                  <a:schemeClr val="hlink"/>
                </a:solidFill>
                <a:highlight>
                  <a:srgbClr val="F4CCCC"/>
                </a:highlight>
                <a:hlinkClick r:id="rId3"/>
              </a:rPr>
              <a:t>ICLR</a:t>
            </a:r>
            <a:r>
              <a:rPr i="1" lang="en" sz="1100">
                <a:highlight>
                  <a:srgbClr val="F4CCCC"/>
                </a:highlight>
              </a:rPr>
              <a:t>) </a:t>
            </a:r>
            <a:endParaRPr i="1" sz="1100">
              <a:highlight>
                <a:srgbClr val="F4CCCC"/>
              </a:highlight>
            </a:endParaRPr>
          </a:p>
        </p:txBody>
      </p:sp>
      <p:sp>
        <p:nvSpPr>
          <p:cNvPr id="650" name="Google Shape;65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Encoder = Self-attention + Position-wise FeedForward NN</a:t>
            </a:r>
            <a:endParaRPr/>
          </a:p>
        </p:txBody>
      </p:sp>
      <p:pic>
        <p:nvPicPr>
          <p:cNvPr id="651" name="Google Shape;6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300" y="1688950"/>
            <a:ext cx="5800926" cy="31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1 : 딥러닝 코드 구조 및 pytorch 기초 정리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2 : Pytorch를 활용한 분류기(classifier)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week 3 : Pytorch를 활용한 분류기(classifier) 모델 학습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4 : 최근 많이 사용되는 딥러닝 네트워크 구조 transformer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5 : Pytorch를 활용해서 학습과정 시각화 하기와 전이학습 방법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6 : Pytorch를 활용한 검출(detection) 모델 학습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week 7 : Pytorch를 활용한 검출(detection) 모델 학습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최근 딥러닝 네트워크 구조 /  U-net 구조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Torch.hub transformer</a:t>
            </a:r>
            <a:endParaRPr/>
          </a:p>
        </p:txBody>
      </p:sp>
      <p:sp>
        <p:nvSpPr>
          <p:cNvPr id="657" name="Google Shape;65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https://pytorch.org/hub/huggingface_pytorch-transformers/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다양한 </a:t>
            </a:r>
            <a:r>
              <a:rPr lang="en"/>
              <a:t>transformer</a:t>
            </a:r>
            <a:r>
              <a:rPr lang="en"/>
              <a:t> 모델들 사용 가능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HuggingFace</a:t>
            </a:r>
            <a:endParaRPr/>
          </a:p>
        </p:txBody>
      </p:sp>
      <p:sp>
        <p:nvSpPr>
          <p:cNvPr id="663" name="Google Shape;66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최</a:t>
            </a:r>
            <a:r>
              <a:rPr lang="en"/>
              <a:t>근 딥러닝 모델들을 확인 할 수 있음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https://huggingface.co/models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936136" y="2178554"/>
            <a:ext cx="1165800" cy="116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800573" y="2297718"/>
            <a:ext cx="1165800" cy="116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Concept of Training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600" y="1890675"/>
            <a:ext cx="3550801" cy="17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665009" y="2399173"/>
            <a:ext cx="1165800" cy="116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75" y="2542613"/>
            <a:ext cx="1111624" cy="1161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>
            <a:off x="2634875" y="2356650"/>
            <a:ext cx="387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8"/>
          <p:cNvSpPr txBox="1"/>
          <p:nvPr/>
        </p:nvSpPr>
        <p:spPr>
          <a:xfrm>
            <a:off x="3786584" y="1623325"/>
            <a:ext cx="156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[Neural Netowrk]</a:t>
            </a:r>
            <a:endParaRPr b="1" sz="1100"/>
          </a:p>
        </p:txBody>
      </p:sp>
      <p:sp>
        <p:nvSpPr>
          <p:cNvPr id="93" name="Google Shape;93;p18"/>
          <p:cNvSpPr txBox="1"/>
          <p:nvPr/>
        </p:nvSpPr>
        <p:spPr>
          <a:xfrm>
            <a:off x="6624229" y="2179650"/>
            <a:ext cx="21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“Something”  [ 0.9 0.1 0]  </a:t>
            </a:r>
            <a:endParaRPr b="1" i="1" sz="1200"/>
          </a:p>
        </p:txBody>
      </p:sp>
      <p:sp>
        <p:nvSpPr>
          <p:cNvPr id="94" name="Google Shape;94;p18"/>
          <p:cNvSpPr txBox="1"/>
          <p:nvPr/>
        </p:nvSpPr>
        <p:spPr>
          <a:xfrm>
            <a:off x="6624228" y="2670225"/>
            <a:ext cx="19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“Cat” [Label] =  [ 1  0  0 ]</a:t>
            </a:r>
            <a:endParaRPr b="1" sz="1200"/>
          </a:p>
        </p:txBody>
      </p:sp>
      <p:sp>
        <p:nvSpPr>
          <p:cNvPr id="95" name="Google Shape;95;p18"/>
          <p:cNvSpPr txBox="1"/>
          <p:nvPr/>
        </p:nvSpPr>
        <p:spPr>
          <a:xfrm>
            <a:off x="1966375" y="3463525"/>
            <a:ext cx="78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[Image]</a:t>
            </a:r>
            <a:endParaRPr b="1" sz="1200"/>
          </a:p>
        </p:txBody>
      </p:sp>
      <p:cxnSp>
        <p:nvCxnSpPr>
          <p:cNvPr id="96" name="Google Shape;96;p18"/>
          <p:cNvCxnSpPr/>
          <p:nvPr/>
        </p:nvCxnSpPr>
        <p:spPr>
          <a:xfrm>
            <a:off x="2635800" y="3203167"/>
            <a:ext cx="387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7" name="Google Shape;97;p18"/>
          <p:cNvSpPr txBox="1"/>
          <p:nvPr/>
        </p:nvSpPr>
        <p:spPr>
          <a:xfrm>
            <a:off x="5748625" y="3134332"/>
            <a:ext cx="78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backward </a:t>
            </a:r>
            <a:endParaRPr sz="1100"/>
          </a:p>
        </p:txBody>
      </p:sp>
      <p:cxnSp>
        <p:nvCxnSpPr>
          <p:cNvPr id="98" name="Google Shape;98;p18"/>
          <p:cNvCxnSpPr>
            <a:stCxn id="93" idx="2"/>
            <a:endCxn id="94" idx="0"/>
          </p:cNvCxnSpPr>
          <p:nvPr/>
        </p:nvCxnSpPr>
        <p:spPr>
          <a:xfrm flipH="1">
            <a:off x="7622929" y="2548950"/>
            <a:ext cx="81900" cy="121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8"/>
          <p:cNvSpPr txBox="1"/>
          <p:nvPr/>
        </p:nvSpPr>
        <p:spPr>
          <a:xfrm>
            <a:off x="6624220" y="3160808"/>
            <a:ext cx="116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Error </a:t>
            </a:r>
            <a:endParaRPr b="1" sz="1200"/>
          </a:p>
        </p:txBody>
      </p:sp>
      <p:cxnSp>
        <p:nvCxnSpPr>
          <p:cNvPr id="100" name="Google Shape;100;p18"/>
          <p:cNvCxnSpPr/>
          <p:nvPr/>
        </p:nvCxnSpPr>
        <p:spPr>
          <a:xfrm flipH="1">
            <a:off x="6616720" y="3039533"/>
            <a:ext cx="590400" cy="167700"/>
          </a:xfrm>
          <a:prstGeom prst="bentConnector3">
            <a:avLst>
              <a:gd fmla="val -265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8"/>
          <p:cNvSpPr txBox="1"/>
          <p:nvPr/>
        </p:nvSpPr>
        <p:spPr>
          <a:xfrm>
            <a:off x="5875016" y="2206420"/>
            <a:ext cx="78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forward 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Gradient Descent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4573875"/>
            <a:ext cx="85206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Autograd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https://tutorials.pytorch.kr/beginner/blitz/autograd_tutorial.html</a:t>
            </a:r>
            <a:r>
              <a:rPr lang="en"/>
              <a:t> 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51" y="1152475"/>
            <a:ext cx="5191501" cy="32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5238850" y="1593775"/>
            <a:ext cx="756000" cy="24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5569750" y="1894450"/>
            <a:ext cx="347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Loss 에 대한 weight들의 gradient의 방향으로 weight 값을 변화시킨다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&amp; Chain Rule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00" y="1172688"/>
            <a:ext cx="5222501" cy="33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in code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882325"/>
            <a:ext cx="30575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59675"/>
            <a:ext cx="3152275" cy="4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95550"/>
            <a:ext cx="5286474" cy="5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08025"/>
            <a:ext cx="2483073" cy="42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1"/>
          <p:cNvCxnSpPr>
            <a:endCxn id="125" idx="3"/>
          </p:cNvCxnSpPr>
          <p:nvPr/>
        </p:nvCxnSpPr>
        <p:spPr>
          <a:xfrm rot="10800000">
            <a:off x="5598174" y="1859425"/>
            <a:ext cx="56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1"/>
          <p:cNvSpPr/>
          <p:nvPr/>
        </p:nvSpPr>
        <p:spPr>
          <a:xfrm>
            <a:off x="4044700" y="2614375"/>
            <a:ext cx="198900" cy="137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6280175" y="1667150"/>
            <a:ext cx="287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어떤 방식으로 최적화 하고싶은지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Optimizer 정의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319400" y="3100975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읽어가며 반복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